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handoutMasterIdLst>
    <p:handoutMasterId r:id="rId52"/>
  </p:handoutMasterIdLst>
  <p:sldIdLst>
    <p:sldId id="350" r:id="rId3"/>
    <p:sldId id="332" r:id="rId4"/>
    <p:sldId id="333" r:id="rId5"/>
    <p:sldId id="334" r:id="rId6"/>
    <p:sldId id="259" r:id="rId7"/>
    <p:sldId id="326" r:id="rId8"/>
    <p:sldId id="327" r:id="rId9"/>
    <p:sldId id="260" r:id="rId10"/>
    <p:sldId id="261" r:id="rId11"/>
    <p:sldId id="351" r:id="rId12"/>
    <p:sldId id="275" r:id="rId13"/>
    <p:sldId id="330" r:id="rId14"/>
    <p:sldId id="269" r:id="rId15"/>
    <p:sldId id="336" r:id="rId16"/>
    <p:sldId id="363" r:id="rId17"/>
    <p:sldId id="328" r:id="rId18"/>
    <p:sldId id="360" r:id="rId19"/>
    <p:sldId id="354" r:id="rId20"/>
    <p:sldId id="270" r:id="rId21"/>
    <p:sldId id="340" r:id="rId22"/>
    <p:sldId id="339" r:id="rId23"/>
    <p:sldId id="323" r:id="rId24"/>
    <p:sldId id="338" r:id="rId25"/>
    <p:sldId id="358" r:id="rId26"/>
    <p:sldId id="355" r:id="rId27"/>
    <p:sldId id="288" r:id="rId28"/>
    <p:sldId id="344" r:id="rId29"/>
    <p:sldId id="345" r:id="rId30"/>
    <p:sldId id="347" r:id="rId31"/>
    <p:sldId id="289" r:id="rId32"/>
    <p:sldId id="364" r:id="rId33"/>
    <p:sldId id="367" r:id="rId34"/>
    <p:sldId id="353" r:id="rId35"/>
    <p:sldId id="365" r:id="rId36"/>
    <p:sldId id="366" r:id="rId37"/>
    <p:sldId id="369" r:id="rId38"/>
    <p:sldId id="292" r:id="rId39"/>
    <p:sldId id="349" r:id="rId40"/>
    <p:sldId id="370" r:id="rId41"/>
    <p:sldId id="368" r:id="rId42"/>
    <p:sldId id="315" r:id="rId43"/>
    <p:sldId id="372" r:id="rId44"/>
    <p:sldId id="296" r:id="rId45"/>
    <p:sldId id="371" r:id="rId46"/>
    <p:sldId id="297" r:id="rId47"/>
    <p:sldId id="356" r:id="rId48"/>
    <p:sldId id="300" r:id="rId49"/>
    <p:sldId id="357" r:id="rId50"/>
  </p:sldIdLst>
  <p:sldSz cx="9144000" cy="6858000" type="screen4x3"/>
  <p:notesSz cx="685800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sorterViewPr>
    <p:cViewPr>
      <p:scale>
        <a:sx n="57" d="100"/>
        <a:sy n="57" d="100"/>
      </p:scale>
      <p:origin x="0" y="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4" y="1"/>
            <a:ext cx="2971800" cy="493713"/>
          </a:xfrm>
          <a:prstGeom prst="rect">
            <a:avLst/>
          </a:prstGeom>
        </p:spPr>
        <p:txBody>
          <a:bodyPr vert="horz" lIns="91440" tIns="45720" rIns="91440" bIns="45720" rtlCol="0"/>
          <a:lstStyle>
            <a:lvl1pPr algn="r">
              <a:defRPr sz="1200"/>
            </a:lvl1pPr>
          </a:lstStyle>
          <a:p>
            <a:fld id="{D366BA6D-BF9B-421D-BA94-5E8F2FFDF73F}" type="datetimeFigureOut">
              <a:rPr lang="en-GB" smtClean="0"/>
              <a:t>04/07/2015</a:t>
            </a:fld>
            <a:endParaRPr lang="en-GB"/>
          </a:p>
        </p:txBody>
      </p:sp>
      <p:sp>
        <p:nvSpPr>
          <p:cNvPr id="4" name="Footer Placeholder 3"/>
          <p:cNvSpPr>
            <a:spLocks noGrp="1"/>
          </p:cNvSpPr>
          <p:nvPr>
            <p:ph type="ftr" sz="quarter" idx="2"/>
          </p:nvPr>
        </p:nvSpPr>
        <p:spPr>
          <a:xfrm>
            <a:off x="0" y="9378824"/>
            <a:ext cx="2971800" cy="4937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4" y="9378824"/>
            <a:ext cx="2971800" cy="493713"/>
          </a:xfrm>
          <a:prstGeom prst="rect">
            <a:avLst/>
          </a:prstGeom>
        </p:spPr>
        <p:txBody>
          <a:bodyPr vert="horz" lIns="91440" tIns="45720" rIns="91440" bIns="45720" rtlCol="0" anchor="b"/>
          <a:lstStyle>
            <a:lvl1pPr algn="r">
              <a:defRPr sz="1200"/>
            </a:lvl1pPr>
          </a:lstStyle>
          <a:p>
            <a:fld id="{ABF0D0CE-EC71-4885-8282-4FD937BB5B34}" type="slidenum">
              <a:rPr lang="en-GB" smtClean="0"/>
              <a:t>‹#›</a:t>
            </a:fld>
            <a:endParaRPr lang="en-GB"/>
          </a:p>
        </p:txBody>
      </p:sp>
    </p:spTree>
    <p:extLst>
      <p:ext uri="{BB962C8B-B14F-4D97-AF65-F5344CB8AC3E}">
        <p14:creationId xmlns:p14="http://schemas.microsoft.com/office/powerpoint/2010/main" val="1562011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4" y="1"/>
            <a:ext cx="2971800" cy="493713"/>
          </a:xfrm>
          <a:prstGeom prst="rect">
            <a:avLst/>
          </a:prstGeom>
        </p:spPr>
        <p:txBody>
          <a:bodyPr vert="horz" lIns="91440" tIns="45720" rIns="91440" bIns="45720" rtlCol="0"/>
          <a:lstStyle>
            <a:lvl1pPr algn="r">
              <a:defRPr sz="1200"/>
            </a:lvl1pPr>
          </a:lstStyle>
          <a:p>
            <a:fld id="{BAD4E3A7-B3CB-4D3E-AE23-C2FF87E2358C}" type="datetimeFigureOut">
              <a:rPr lang="en-GB" smtClean="0"/>
              <a:t>04/07/2015</a:t>
            </a:fld>
            <a:endParaRPr lang="en-GB"/>
          </a:p>
        </p:txBody>
      </p:sp>
      <p:sp>
        <p:nvSpPr>
          <p:cNvPr id="4" name="Slide Image Placeholder 3"/>
          <p:cNvSpPr>
            <a:spLocks noGrp="1" noRot="1" noChangeAspect="1"/>
          </p:cNvSpPr>
          <p:nvPr>
            <p:ph type="sldImg" idx="2"/>
          </p:nvPr>
        </p:nvSpPr>
        <p:spPr>
          <a:xfrm>
            <a:off x="960438" y="741363"/>
            <a:ext cx="4937125"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690270"/>
            <a:ext cx="5486400"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8824"/>
            <a:ext cx="2971800" cy="49371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9378824"/>
            <a:ext cx="2971800" cy="493713"/>
          </a:xfrm>
          <a:prstGeom prst="rect">
            <a:avLst/>
          </a:prstGeom>
        </p:spPr>
        <p:txBody>
          <a:bodyPr vert="horz" lIns="91440" tIns="45720" rIns="91440" bIns="45720" rtlCol="0" anchor="b"/>
          <a:lstStyle>
            <a:lvl1pPr algn="r">
              <a:defRPr sz="1200"/>
            </a:lvl1pPr>
          </a:lstStyle>
          <a:p>
            <a:fld id="{F8404945-0C91-4669-85CE-02FA521D2C95}" type="slidenum">
              <a:rPr lang="en-GB" smtClean="0"/>
              <a:t>‹#›</a:t>
            </a:fld>
            <a:endParaRPr lang="en-GB"/>
          </a:p>
        </p:txBody>
      </p:sp>
    </p:spTree>
    <p:extLst>
      <p:ext uri="{BB962C8B-B14F-4D97-AF65-F5344CB8AC3E}">
        <p14:creationId xmlns:p14="http://schemas.microsoft.com/office/powerpoint/2010/main" val="43272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Tree>
    <p:extLst>
      <p:ext uri="{BB962C8B-B14F-4D97-AF65-F5344CB8AC3E}">
        <p14:creationId xmlns:p14="http://schemas.microsoft.com/office/powerpoint/2010/main" val="3481822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88048"/>
            <a:ext cx="4055129" cy="338492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5762" tIns="42881" rIns="85762" bIns="42881" anchor="ctr"/>
          <a:lstStyle/>
          <a:p>
            <a:endParaRPr lang="en-GB"/>
          </a:p>
        </p:txBody>
      </p:sp>
      <p:sp>
        <p:nvSpPr>
          <p:cNvPr id="4098" name="Text Box 2"/>
          <p:cNvSpPr txBox="1">
            <a:spLocks noGrp="1" noChangeArrowheads="1"/>
          </p:cNvSpPr>
          <p:nvPr>
            <p:ph type="body"/>
          </p:nvPr>
        </p:nvSpPr>
        <p:spPr bwMode="auto">
          <a:xfrm>
            <a:off x="1046350" y="4700244"/>
            <a:ext cx="4770904" cy="37558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0401" indent="-80401">
              <a:lnSpc>
                <a:spcPct val="93000"/>
              </a:lnSpc>
              <a:spcBef>
                <a:spcPct val="0"/>
              </a:spcBef>
              <a:buSzPct val="45000"/>
              <a:tabLst>
                <a:tab pos="678946" algn="l"/>
                <a:tab pos="1357892" algn="l"/>
                <a:tab pos="2036837" algn="l"/>
                <a:tab pos="2715783" algn="l"/>
                <a:tab pos="3394729" algn="l"/>
                <a:tab pos="4073675" algn="l"/>
                <a:tab pos="4752621" algn="l"/>
              </a:tabLst>
            </a:pPr>
            <a:r>
              <a:rPr lang="en-GB" altLang="en-US">
                <a:latin typeface="Arial" charset="0"/>
                <a:ea typeface="msgothic" charset="0"/>
                <a:cs typeface="msgothic" charset="0"/>
              </a:rPr>
              <a:t>Depiction of regions and scatter plots from Analysis 1. No effects of hemisphere were found for IFJ regions; thus data are averaged across the 2 hemispheres in the scatter plot above. Shaded areas in the scatter plots represent 95% confident intervals (observed) for the fitted linear regression line. MC, math cue; WC, word cue. </a:t>
            </a:r>
            <a:r>
              <a:rPr lang="en-GB" altLang="en-US" i="1">
                <a:latin typeface="Arial" charset="0"/>
                <a:ea typeface="msgothic" charset="0"/>
                <a:cs typeface="msgothic" charset="0"/>
              </a:rPr>
              <a:t>Y</a:t>
            </a:r>
            <a:r>
              <a:rPr lang="en-GB" altLang="en-US">
                <a:latin typeface="Arial" charset="0"/>
                <a:ea typeface="msgothic" charset="0"/>
                <a:cs typeface="msgothic" charset="0"/>
              </a:rPr>
              <a:t>-axis: math deficits (higher number = higher math [relative to word] error rate).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1"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4" y="4787901"/>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Mean standardized performances (±SEM) in episodic memory (</a:t>
            </a:r>
            <a:r>
              <a:rPr lang="en-GB" altLang="en-US" i="1">
                <a:latin typeface="Arial" panose="020B0604020202020204" pitchFamily="34" charset="0"/>
                <a:ea typeface="msgothic" charset="0"/>
                <a:cs typeface="msgothic" charset="0"/>
              </a:rPr>
              <a:t>A–C</a:t>
            </a:r>
            <a:r>
              <a:rPr lang="en-GB" altLang="en-US">
                <a:latin typeface="Arial" panose="020B0604020202020204" pitchFamily="34" charset="0"/>
                <a:ea typeface="msgothic" charset="0"/>
                <a:cs typeface="msgothic" charset="0"/>
              </a:rPr>
              <a:t>), numeracy (</a:t>
            </a:r>
            <a:r>
              <a:rPr lang="en-GB" altLang="en-US" i="1">
                <a:latin typeface="Arial" panose="020B0604020202020204" pitchFamily="34" charset="0"/>
                <a:ea typeface="msgothic" charset="0"/>
                <a:cs typeface="msgothic" charset="0"/>
              </a:rPr>
              <a:t>D–F</a:t>
            </a:r>
            <a:r>
              <a:rPr lang="en-GB" altLang="en-US">
                <a:latin typeface="Arial" panose="020B0604020202020204" pitchFamily="34" charset="0"/>
                <a:ea typeface="msgothic" charset="0"/>
                <a:cs typeface="msgothic" charset="0"/>
              </a:rPr>
              <a:t>), and category fluency (</a:t>
            </a:r>
            <a:r>
              <a:rPr lang="en-GB" altLang="en-US" i="1">
                <a:latin typeface="Arial" panose="020B0604020202020204" pitchFamily="34" charset="0"/>
                <a:ea typeface="msgothic" charset="0"/>
                <a:cs typeface="msgothic" charset="0"/>
              </a:rPr>
              <a:t>G–I</a:t>
            </a:r>
            <a:r>
              <a:rPr lang="en-GB" altLang="en-US">
                <a:latin typeface="Arial" panose="020B0604020202020204" pitchFamily="34" charset="0"/>
                <a:ea typeface="msgothic" charset="0"/>
                <a:cs typeface="msgothic" charset="0"/>
              </a:rPr>
              <a:t>) per 5-y birth cohort by gender for Northern, Central, and Southern Europe. (</a:t>
            </a:r>
            <a:r>
              <a:rPr lang="en-GB" altLang="en-US" i="1">
                <a:latin typeface="Arial" panose="020B0604020202020204" pitchFamily="34" charset="0"/>
                <a:ea typeface="msgothic" charset="0"/>
                <a:cs typeface="msgothic" charset="0"/>
              </a:rPr>
              <a:t>J–L</a:t>
            </a:r>
            <a:r>
              <a:rPr lang="en-GB" altLang="en-US">
                <a:latin typeface="Arial" panose="020B0604020202020204" pitchFamily="34" charset="0"/>
                <a:ea typeface="msgothic" charset="0"/>
                <a:cs typeface="msgothic" charset="0"/>
              </a:rPr>
              <a:t>) Mean RDI (±SEM) per 5-y birth cohort for Northern, Central, and Southern Europe. As can be seen in </a:t>
            </a:r>
            <a:r>
              <a:rPr lang="en-GB" altLang="en-US" i="1">
                <a:latin typeface="Arial" panose="020B0604020202020204" pitchFamily="34" charset="0"/>
                <a:ea typeface="msgothic" charset="0"/>
                <a:cs typeface="msgothic" charset="0"/>
              </a:rPr>
              <a:t>A–I</a:t>
            </a:r>
            <a:r>
              <a:rPr lang="en-GB" altLang="en-US">
                <a:latin typeface="Arial" panose="020B0604020202020204" pitchFamily="34" charset="0"/>
                <a:ea typeface="msgothic" charset="0"/>
                <a:cs typeface="msgothic" charset="0"/>
              </a:rPr>
              <a:t>, gender differences in the cognitive tasks vary systematically across birth cohorts and regions (see Table S2 for raw mean differences, indicator of significance, pooled SD, and Cohen’s </a:t>
            </a:r>
            <a:r>
              <a:rPr lang="en-GB" altLang="en-US" i="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a:t>
            </a:r>
            <a:r>
              <a:rPr lang="en-GB" altLang="en-US" i="1">
                <a:latin typeface="Arial" panose="020B0604020202020204" pitchFamily="34" charset="0"/>
                <a:ea typeface="msgothic" charset="0"/>
                <a:cs typeface="msgothic" charset="0"/>
              </a:rPr>
              <a:t>J–L</a:t>
            </a:r>
            <a:r>
              <a:rPr lang="en-GB" altLang="en-US">
                <a:latin typeface="Arial" panose="020B0604020202020204" pitchFamily="34" charset="0"/>
                <a:ea typeface="msgothic" charset="0"/>
                <a:cs typeface="msgothic" charset="0"/>
              </a:rPr>
              <a:t>) RDI is lower in earlier birth cohorts, and Northern Europe has the highest RDI followed by Central and Southern Europe.</a:t>
            </a:r>
          </a:p>
        </p:txBody>
      </p:sp>
    </p:spTree>
    <p:extLst>
      <p:ext uri="{BB962C8B-B14F-4D97-AF65-F5344CB8AC3E}">
        <p14:creationId xmlns:p14="http://schemas.microsoft.com/office/powerpoint/2010/main" val="3609870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Arial" charset="0"/>
                <a:ea typeface="ＭＳ Ｐゴシック" pitchFamily="-112" charset="-128"/>
              </a:defRPr>
            </a:lvl1pPr>
            <a:lvl2pPr marL="685817" indent="-263776" algn="l" eaLnBrk="0" hangingPunct="0">
              <a:spcBef>
                <a:spcPct val="30000"/>
              </a:spcBef>
              <a:defRPr sz="1100">
                <a:solidFill>
                  <a:schemeClr val="tx1"/>
                </a:solidFill>
                <a:latin typeface="Arial" charset="0"/>
                <a:ea typeface="ＭＳ Ｐゴシック" pitchFamily="-112" charset="-128"/>
              </a:defRPr>
            </a:lvl2pPr>
            <a:lvl3pPr marL="1055103" indent="-211021" algn="l" eaLnBrk="0" hangingPunct="0">
              <a:spcBef>
                <a:spcPct val="30000"/>
              </a:spcBef>
              <a:defRPr sz="1100">
                <a:solidFill>
                  <a:schemeClr val="tx1"/>
                </a:solidFill>
                <a:latin typeface="Arial" charset="0"/>
                <a:ea typeface="ＭＳ Ｐゴシック" pitchFamily="-112" charset="-128"/>
              </a:defRPr>
            </a:lvl3pPr>
            <a:lvl4pPr marL="1477145" indent="-211021" algn="l" eaLnBrk="0" hangingPunct="0">
              <a:spcBef>
                <a:spcPct val="30000"/>
              </a:spcBef>
              <a:defRPr sz="1100">
                <a:solidFill>
                  <a:schemeClr val="tx1"/>
                </a:solidFill>
                <a:latin typeface="Arial" charset="0"/>
                <a:ea typeface="ＭＳ Ｐゴシック" pitchFamily="-112" charset="-128"/>
              </a:defRPr>
            </a:lvl4pPr>
            <a:lvl5pPr marL="1899186" indent="-211021" algn="l" eaLnBrk="0" hangingPunct="0">
              <a:spcBef>
                <a:spcPct val="30000"/>
              </a:spcBef>
              <a:defRPr sz="1100">
                <a:solidFill>
                  <a:schemeClr val="tx1"/>
                </a:solidFill>
                <a:latin typeface="Arial" charset="0"/>
                <a:ea typeface="ＭＳ Ｐゴシック" pitchFamily="-112" charset="-128"/>
              </a:defRPr>
            </a:lvl5pPr>
            <a:lvl6pPr marL="2321227" indent="-211021" eaLnBrk="0" fontAlgn="base" hangingPunct="0">
              <a:spcBef>
                <a:spcPct val="30000"/>
              </a:spcBef>
              <a:spcAft>
                <a:spcPct val="0"/>
              </a:spcAft>
              <a:defRPr sz="1100">
                <a:solidFill>
                  <a:schemeClr val="tx1"/>
                </a:solidFill>
                <a:latin typeface="Arial" charset="0"/>
                <a:ea typeface="ＭＳ Ｐゴシック" pitchFamily="-112" charset="-128"/>
              </a:defRPr>
            </a:lvl6pPr>
            <a:lvl7pPr marL="2743269" indent="-211021" eaLnBrk="0" fontAlgn="base" hangingPunct="0">
              <a:spcBef>
                <a:spcPct val="30000"/>
              </a:spcBef>
              <a:spcAft>
                <a:spcPct val="0"/>
              </a:spcAft>
              <a:defRPr sz="1100">
                <a:solidFill>
                  <a:schemeClr val="tx1"/>
                </a:solidFill>
                <a:latin typeface="Arial" charset="0"/>
                <a:ea typeface="ＭＳ Ｐゴシック" pitchFamily="-112" charset="-128"/>
              </a:defRPr>
            </a:lvl7pPr>
            <a:lvl8pPr marL="3165310" indent="-211021" eaLnBrk="0" fontAlgn="base" hangingPunct="0">
              <a:spcBef>
                <a:spcPct val="30000"/>
              </a:spcBef>
              <a:spcAft>
                <a:spcPct val="0"/>
              </a:spcAft>
              <a:defRPr sz="1100">
                <a:solidFill>
                  <a:schemeClr val="tx1"/>
                </a:solidFill>
                <a:latin typeface="Arial" charset="0"/>
                <a:ea typeface="ＭＳ Ｐゴシック" pitchFamily="-112" charset="-128"/>
              </a:defRPr>
            </a:lvl8pPr>
            <a:lvl9pPr marL="3587351" indent="-211021" eaLnBrk="0" fontAlgn="base" hangingPunct="0">
              <a:spcBef>
                <a:spcPct val="30000"/>
              </a:spcBef>
              <a:spcAft>
                <a:spcPct val="0"/>
              </a:spcAft>
              <a:defRPr sz="1100">
                <a:solidFill>
                  <a:schemeClr val="tx1"/>
                </a:solidFill>
                <a:latin typeface="Arial" charset="0"/>
                <a:ea typeface="ＭＳ Ｐゴシック" pitchFamily="-112" charset="-128"/>
              </a:defRPr>
            </a:lvl9pPr>
          </a:lstStyle>
          <a:p>
            <a:pPr algn="r" eaLnBrk="1" hangingPunct="1">
              <a:spcBef>
                <a:spcPct val="0"/>
              </a:spcBef>
            </a:pPr>
            <a:fld id="{781ABD90-6B18-42AA-BDBC-F940C9E6AC5D}" type="slidenum">
              <a:rPr lang="en-GB" altLang="en-US" sz="1200">
                <a:solidFill>
                  <a:prstClr val="black"/>
                </a:solidFill>
              </a:rPr>
              <a:pPr algn="r" eaLnBrk="1" hangingPunct="1">
                <a:spcBef>
                  <a:spcPct val="0"/>
                </a:spcBef>
              </a:pPr>
              <a:t>11</a:t>
            </a:fld>
            <a:endParaRPr lang="en-GB" altLang="en-US" sz="120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charset="0"/>
            </a:endParaRPr>
          </a:p>
        </p:txBody>
      </p:sp>
    </p:spTree>
    <p:extLst>
      <p:ext uri="{BB962C8B-B14F-4D97-AF65-F5344CB8AC3E}">
        <p14:creationId xmlns:p14="http://schemas.microsoft.com/office/powerpoint/2010/main" val="337117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7" y="988049"/>
            <a:ext cx="4055129" cy="338492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700244"/>
            <a:ext cx="4770904" cy="37558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Connection-wise analysis. (</a:t>
            </a:r>
            <a:r>
              <a:rPr lang="en-GB" altLang="en-US" i="1">
                <a:latin typeface="Arial" charset="0"/>
                <a:ea typeface="msgothic" charset="0"/>
                <a:cs typeface="msgothic" charset="0"/>
              </a:rPr>
              <a:t>A</a:t>
            </a:r>
            <a:r>
              <a:rPr lang="en-GB" altLang="en-US">
                <a:latin typeface="Arial" charset="0"/>
                <a:ea typeface="msgothic" charset="0"/>
                <a:cs typeface="msgothic" charset="0"/>
              </a:rPr>
              <a:t>) Brain networks show increased connectivity in males (</a:t>
            </a:r>
            <a:r>
              <a:rPr lang="en-GB" altLang="en-US" i="1">
                <a:latin typeface="Arial" charset="0"/>
                <a:ea typeface="msgothic" charset="0"/>
                <a:cs typeface="msgothic" charset="0"/>
              </a:rPr>
              <a:t>Upper</a:t>
            </a:r>
            <a:r>
              <a:rPr lang="en-GB" altLang="en-US">
                <a:latin typeface="Arial" charset="0"/>
                <a:ea typeface="msgothic" charset="0"/>
                <a:cs typeface="msgothic" charset="0"/>
              </a:rPr>
              <a:t>) and females (</a:t>
            </a:r>
            <a:r>
              <a:rPr lang="en-GB" altLang="en-US" i="1">
                <a:latin typeface="Arial" charset="0"/>
                <a:ea typeface="msgothic" charset="0"/>
                <a:cs typeface="msgothic" charset="0"/>
              </a:rPr>
              <a:t>Lower</a:t>
            </a:r>
            <a:r>
              <a:rPr lang="en-GB" altLang="en-US">
                <a:latin typeface="Arial" charset="0"/>
                <a:ea typeface="msgothic" charset="0"/>
                <a:cs typeface="msgothic" charset="0"/>
              </a:rPr>
              <a:t>). Analysis on the child (</a:t>
            </a:r>
            <a:r>
              <a:rPr lang="en-GB" altLang="en-US" i="1">
                <a:latin typeface="Arial" charset="0"/>
                <a:ea typeface="msgothic" charset="0"/>
                <a:cs typeface="msgothic" charset="0"/>
              </a:rPr>
              <a:t>B</a:t>
            </a:r>
            <a:r>
              <a:rPr lang="en-GB" altLang="en-US">
                <a:latin typeface="Arial" charset="0"/>
                <a:ea typeface="msgothic" charset="0"/>
                <a:cs typeface="msgothic" charset="0"/>
              </a:rPr>
              <a:t>), adolescent (</a:t>
            </a:r>
            <a:r>
              <a:rPr lang="en-GB" altLang="en-US" i="1">
                <a:latin typeface="Arial" charset="0"/>
                <a:ea typeface="msgothic" charset="0"/>
                <a:cs typeface="msgothic" charset="0"/>
              </a:rPr>
              <a:t>C</a:t>
            </a:r>
            <a:r>
              <a:rPr lang="en-GB" altLang="en-US">
                <a:latin typeface="Arial" charset="0"/>
                <a:ea typeface="msgothic" charset="0"/>
                <a:cs typeface="msgothic" charset="0"/>
              </a:rPr>
              <a:t>), and young adult (</a:t>
            </a:r>
            <a:r>
              <a:rPr lang="en-GB" altLang="en-US" i="1">
                <a:latin typeface="Arial" charset="0"/>
                <a:ea typeface="msgothic" charset="0"/>
                <a:cs typeface="msgothic" charset="0"/>
              </a:rPr>
              <a:t>D</a:t>
            </a:r>
            <a:r>
              <a:rPr lang="en-GB" altLang="en-US">
                <a:latin typeface="Arial" charset="0"/>
                <a:ea typeface="msgothic" charset="0"/>
                <a:cs typeface="msgothic" charset="0"/>
              </a:rPr>
              <a:t>) groups is shown. Intrahemispheric connections are shown in blue, and interhemispheric connections are shown in orange. The depicted edges are those that survived permutation testing at </a:t>
            </a:r>
            <a:r>
              <a:rPr lang="en-GB" altLang="en-US" i="1">
                <a:latin typeface="Arial" charset="0"/>
                <a:ea typeface="msgothic" charset="0"/>
                <a:cs typeface="msgothic" charset="0"/>
              </a:rPr>
              <a:t>P</a:t>
            </a:r>
            <a:r>
              <a:rPr lang="en-GB" altLang="en-US">
                <a:latin typeface="Arial" charset="0"/>
                <a:ea typeface="msgothic" charset="0"/>
                <a:cs typeface="msgothic" charset="0"/>
              </a:rPr>
              <a:t> = 0.05. Node color representations are as follows: light blue, frontal; cyan, temporal; green, parietal; red, occipital; white, subcortical. GM, gray matter.</a:t>
            </a:r>
          </a:p>
        </p:txBody>
      </p:sp>
    </p:spTree>
    <p:extLst>
      <p:ext uri="{BB962C8B-B14F-4D97-AF65-F5344CB8AC3E}">
        <p14:creationId xmlns:p14="http://schemas.microsoft.com/office/powerpoint/2010/main" val="254154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latin typeface="Arial" charset="0"/>
              </a:rPr>
              <a:t>HOWEVER – is there an underlying concern that no matter what policy initiatives you set up, women may be under-represented in STEM subjects because of an innate deficiency – the old ‘Biology is Destiny’ argument. </a:t>
            </a:r>
            <a:endParaRPr lang="en-US" altLang="en-US" dirty="0" smtClean="0">
              <a:latin typeface="Arial"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Arial" charset="0"/>
                <a:ea typeface="ＭＳ Ｐゴシック" pitchFamily="-112" charset="-128"/>
              </a:defRPr>
            </a:lvl1pPr>
            <a:lvl2pPr marL="685817" indent="-263776" algn="l" eaLnBrk="0" hangingPunct="0">
              <a:spcBef>
                <a:spcPct val="30000"/>
              </a:spcBef>
              <a:defRPr sz="1100">
                <a:solidFill>
                  <a:schemeClr val="tx1"/>
                </a:solidFill>
                <a:latin typeface="Arial" charset="0"/>
                <a:ea typeface="ＭＳ Ｐゴシック" pitchFamily="-112" charset="-128"/>
              </a:defRPr>
            </a:lvl2pPr>
            <a:lvl3pPr marL="1055103" indent="-211021" algn="l" eaLnBrk="0" hangingPunct="0">
              <a:spcBef>
                <a:spcPct val="30000"/>
              </a:spcBef>
              <a:defRPr sz="1100">
                <a:solidFill>
                  <a:schemeClr val="tx1"/>
                </a:solidFill>
                <a:latin typeface="Arial" charset="0"/>
                <a:ea typeface="ＭＳ Ｐゴシック" pitchFamily="-112" charset="-128"/>
              </a:defRPr>
            </a:lvl3pPr>
            <a:lvl4pPr marL="1477145" indent="-211021" algn="l" eaLnBrk="0" hangingPunct="0">
              <a:spcBef>
                <a:spcPct val="30000"/>
              </a:spcBef>
              <a:defRPr sz="1100">
                <a:solidFill>
                  <a:schemeClr val="tx1"/>
                </a:solidFill>
                <a:latin typeface="Arial" charset="0"/>
                <a:ea typeface="ＭＳ Ｐゴシック" pitchFamily="-112" charset="-128"/>
              </a:defRPr>
            </a:lvl4pPr>
            <a:lvl5pPr marL="1899186" indent="-211021" algn="l" eaLnBrk="0" hangingPunct="0">
              <a:spcBef>
                <a:spcPct val="30000"/>
              </a:spcBef>
              <a:defRPr sz="1100">
                <a:solidFill>
                  <a:schemeClr val="tx1"/>
                </a:solidFill>
                <a:latin typeface="Arial" charset="0"/>
                <a:ea typeface="ＭＳ Ｐゴシック" pitchFamily="-112" charset="-128"/>
              </a:defRPr>
            </a:lvl5pPr>
            <a:lvl6pPr marL="2321227" indent="-211021" eaLnBrk="0" fontAlgn="base" hangingPunct="0">
              <a:spcBef>
                <a:spcPct val="30000"/>
              </a:spcBef>
              <a:spcAft>
                <a:spcPct val="0"/>
              </a:spcAft>
              <a:defRPr sz="1100">
                <a:solidFill>
                  <a:schemeClr val="tx1"/>
                </a:solidFill>
                <a:latin typeface="Arial" charset="0"/>
                <a:ea typeface="ＭＳ Ｐゴシック" pitchFamily="-112" charset="-128"/>
              </a:defRPr>
            </a:lvl6pPr>
            <a:lvl7pPr marL="2743269" indent="-211021" eaLnBrk="0" fontAlgn="base" hangingPunct="0">
              <a:spcBef>
                <a:spcPct val="30000"/>
              </a:spcBef>
              <a:spcAft>
                <a:spcPct val="0"/>
              </a:spcAft>
              <a:defRPr sz="1100">
                <a:solidFill>
                  <a:schemeClr val="tx1"/>
                </a:solidFill>
                <a:latin typeface="Arial" charset="0"/>
                <a:ea typeface="ＭＳ Ｐゴシック" pitchFamily="-112" charset="-128"/>
              </a:defRPr>
            </a:lvl7pPr>
            <a:lvl8pPr marL="3165310" indent="-211021" eaLnBrk="0" fontAlgn="base" hangingPunct="0">
              <a:spcBef>
                <a:spcPct val="30000"/>
              </a:spcBef>
              <a:spcAft>
                <a:spcPct val="0"/>
              </a:spcAft>
              <a:defRPr sz="1100">
                <a:solidFill>
                  <a:schemeClr val="tx1"/>
                </a:solidFill>
                <a:latin typeface="Arial" charset="0"/>
                <a:ea typeface="ＭＳ Ｐゴシック" pitchFamily="-112" charset="-128"/>
              </a:defRPr>
            </a:lvl8pPr>
            <a:lvl9pPr marL="3587351" indent="-211021" eaLnBrk="0" fontAlgn="base" hangingPunct="0">
              <a:spcBef>
                <a:spcPct val="30000"/>
              </a:spcBef>
              <a:spcAft>
                <a:spcPct val="0"/>
              </a:spcAft>
              <a:defRPr sz="1100">
                <a:solidFill>
                  <a:schemeClr val="tx1"/>
                </a:solidFill>
                <a:latin typeface="Arial" charset="0"/>
                <a:ea typeface="ＭＳ Ｐゴシック" pitchFamily="-112" charset="-128"/>
              </a:defRPr>
            </a:lvl9pPr>
          </a:lstStyle>
          <a:p>
            <a:pPr algn="r" eaLnBrk="1" hangingPunct="1">
              <a:spcBef>
                <a:spcPct val="0"/>
              </a:spcBef>
            </a:pPr>
            <a:fld id="{4E4B303B-E285-418D-A0F8-E634060FB2B7}" type="slidenum">
              <a:rPr lang="en-GB" altLang="en-US" sz="1200">
                <a:solidFill>
                  <a:prstClr val="black"/>
                </a:solidFill>
              </a:rPr>
              <a:pPr algn="r" eaLnBrk="1" hangingPunct="1">
                <a:spcBef>
                  <a:spcPct val="0"/>
                </a:spcBef>
              </a:pPr>
              <a:t>19</a:t>
            </a:fld>
            <a:endParaRPr lang="en-GB" altLang="en-US" sz="1200">
              <a:solidFill>
                <a:prstClr val="black"/>
              </a:solidFill>
            </a:endParaRPr>
          </a:p>
        </p:txBody>
      </p:sp>
    </p:spTree>
    <p:extLst>
      <p:ext uri="{BB962C8B-B14F-4D97-AF65-F5344CB8AC3E}">
        <p14:creationId xmlns:p14="http://schemas.microsoft.com/office/powerpoint/2010/main" val="365471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1"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4098" name="Text Box 2"/>
          <p:cNvSpPr txBox="1">
            <a:spLocks noGrp="1" noChangeArrowheads="1"/>
          </p:cNvSpPr>
          <p:nvPr>
            <p:ph type="body"/>
          </p:nvPr>
        </p:nvSpPr>
        <p:spPr bwMode="auto">
          <a:xfrm>
            <a:off x="1185864" y="4787901"/>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Mean standardized performances (±SEM) in episodic memory (</a:t>
            </a:r>
            <a:r>
              <a:rPr lang="en-GB" altLang="en-US" i="1">
                <a:latin typeface="Arial" panose="020B0604020202020204" pitchFamily="34" charset="0"/>
                <a:ea typeface="msgothic" charset="0"/>
                <a:cs typeface="msgothic" charset="0"/>
              </a:rPr>
              <a:t>A–C</a:t>
            </a:r>
            <a:r>
              <a:rPr lang="en-GB" altLang="en-US">
                <a:latin typeface="Arial" panose="020B0604020202020204" pitchFamily="34" charset="0"/>
                <a:ea typeface="msgothic" charset="0"/>
                <a:cs typeface="msgothic" charset="0"/>
              </a:rPr>
              <a:t>), numeracy (</a:t>
            </a:r>
            <a:r>
              <a:rPr lang="en-GB" altLang="en-US" i="1">
                <a:latin typeface="Arial" panose="020B0604020202020204" pitchFamily="34" charset="0"/>
                <a:ea typeface="msgothic" charset="0"/>
                <a:cs typeface="msgothic" charset="0"/>
              </a:rPr>
              <a:t>D–F</a:t>
            </a:r>
            <a:r>
              <a:rPr lang="en-GB" altLang="en-US">
                <a:latin typeface="Arial" panose="020B0604020202020204" pitchFamily="34" charset="0"/>
                <a:ea typeface="msgothic" charset="0"/>
                <a:cs typeface="msgothic" charset="0"/>
              </a:rPr>
              <a:t>), and category fluency (</a:t>
            </a:r>
            <a:r>
              <a:rPr lang="en-GB" altLang="en-US" i="1">
                <a:latin typeface="Arial" panose="020B0604020202020204" pitchFamily="34" charset="0"/>
                <a:ea typeface="msgothic" charset="0"/>
                <a:cs typeface="msgothic" charset="0"/>
              </a:rPr>
              <a:t>G–I</a:t>
            </a:r>
            <a:r>
              <a:rPr lang="en-GB" altLang="en-US">
                <a:latin typeface="Arial" panose="020B0604020202020204" pitchFamily="34" charset="0"/>
                <a:ea typeface="msgothic" charset="0"/>
                <a:cs typeface="msgothic" charset="0"/>
              </a:rPr>
              <a:t>) per 5-y birth cohort by gender for Northern, Central, and Southern Europe. (</a:t>
            </a:r>
            <a:r>
              <a:rPr lang="en-GB" altLang="en-US" i="1">
                <a:latin typeface="Arial" panose="020B0604020202020204" pitchFamily="34" charset="0"/>
                <a:ea typeface="msgothic" charset="0"/>
                <a:cs typeface="msgothic" charset="0"/>
              </a:rPr>
              <a:t>J–L</a:t>
            </a:r>
            <a:r>
              <a:rPr lang="en-GB" altLang="en-US">
                <a:latin typeface="Arial" panose="020B0604020202020204" pitchFamily="34" charset="0"/>
                <a:ea typeface="msgothic" charset="0"/>
                <a:cs typeface="msgothic" charset="0"/>
              </a:rPr>
              <a:t>) Mean RDI (±SEM) per 5-y birth cohort for Northern, Central, and Southern Europe. As can be seen in </a:t>
            </a:r>
            <a:r>
              <a:rPr lang="en-GB" altLang="en-US" i="1">
                <a:latin typeface="Arial" panose="020B0604020202020204" pitchFamily="34" charset="0"/>
                <a:ea typeface="msgothic" charset="0"/>
                <a:cs typeface="msgothic" charset="0"/>
              </a:rPr>
              <a:t>A–I</a:t>
            </a:r>
            <a:r>
              <a:rPr lang="en-GB" altLang="en-US">
                <a:latin typeface="Arial" panose="020B0604020202020204" pitchFamily="34" charset="0"/>
                <a:ea typeface="msgothic" charset="0"/>
                <a:cs typeface="msgothic" charset="0"/>
              </a:rPr>
              <a:t>, gender differences in the cognitive tasks vary systematically across birth cohorts and regions (see Table S2 for raw mean differences, indicator of significance, pooled SD, and Cohen’s </a:t>
            </a:r>
            <a:r>
              <a:rPr lang="en-GB" altLang="en-US" i="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a:t>
            </a:r>
            <a:r>
              <a:rPr lang="en-GB" altLang="en-US" i="1">
                <a:latin typeface="Arial" panose="020B0604020202020204" pitchFamily="34" charset="0"/>
                <a:ea typeface="msgothic" charset="0"/>
                <a:cs typeface="msgothic" charset="0"/>
              </a:rPr>
              <a:t>J–L</a:t>
            </a:r>
            <a:r>
              <a:rPr lang="en-GB" altLang="en-US">
                <a:latin typeface="Arial" panose="020B0604020202020204" pitchFamily="34" charset="0"/>
                <a:ea typeface="msgothic" charset="0"/>
                <a:cs typeface="msgothic" charset="0"/>
              </a:rPr>
              <a:t>) RDI is lower in earlier birth cohorts, and Northern Europe has the highest RDI followed by Central and Southern Europe.</a:t>
            </a:r>
          </a:p>
        </p:txBody>
      </p:sp>
    </p:spTree>
    <p:extLst>
      <p:ext uri="{BB962C8B-B14F-4D97-AF65-F5344CB8AC3E}">
        <p14:creationId xmlns:p14="http://schemas.microsoft.com/office/powerpoint/2010/main" val="3609870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charset="0"/>
                <a:ea typeface="ＭＳ Ｐゴシック" pitchFamily="34" charset="-128"/>
              </a:rPr>
              <a:t>Developmental psychology – interested in evidence of very early differential interests in or responses to objects and their characteristics  ( can they understand that an object hit hard will go further than an object merely tapped?) Simon Baron-Cohen has claimed that males show early interest in objects ( as opposed to faces). Not replicated and not supported by any evidence of gender differences in development of an understanding of the ‘object principles’.</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Arial" charset="0"/>
                <a:ea typeface="ＭＳ Ｐゴシック" pitchFamily="34" charset="-128"/>
              </a:defRPr>
            </a:lvl1pPr>
            <a:lvl2pPr marL="685817" indent="-263776" algn="l" eaLnBrk="0" hangingPunct="0">
              <a:spcBef>
                <a:spcPct val="30000"/>
              </a:spcBef>
              <a:defRPr sz="1100">
                <a:solidFill>
                  <a:schemeClr val="tx1"/>
                </a:solidFill>
                <a:latin typeface="Arial" charset="0"/>
                <a:ea typeface="ＭＳ Ｐゴシック" pitchFamily="34" charset="-128"/>
              </a:defRPr>
            </a:lvl2pPr>
            <a:lvl3pPr marL="1055103" indent="-211021" algn="l" eaLnBrk="0" hangingPunct="0">
              <a:spcBef>
                <a:spcPct val="30000"/>
              </a:spcBef>
              <a:defRPr sz="1100">
                <a:solidFill>
                  <a:schemeClr val="tx1"/>
                </a:solidFill>
                <a:latin typeface="Arial" charset="0"/>
                <a:ea typeface="ＭＳ Ｐゴシック" pitchFamily="34" charset="-128"/>
              </a:defRPr>
            </a:lvl3pPr>
            <a:lvl4pPr marL="1477145" indent="-211021" algn="l" eaLnBrk="0" hangingPunct="0">
              <a:spcBef>
                <a:spcPct val="30000"/>
              </a:spcBef>
              <a:defRPr sz="1100">
                <a:solidFill>
                  <a:schemeClr val="tx1"/>
                </a:solidFill>
                <a:latin typeface="Arial" charset="0"/>
                <a:ea typeface="ＭＳ Ｐゴシック" pitchFamily="34" charset="-128"/>
              </a:defRPr>
            </a:lvl4pPr>
            <a:lvl5pPr marL="1899186" indent="-211021" algn="l" eaLnBrk="0" hangingPunct="0">
              <a:spcBef>
                <a:spcPct val="30000"/>
              </a:spcBef>
              <a:defRPr sz="1100">
                <a:solidFill>
                  <a:schemeClr val="tx1"/>
                </a:solidFill>
                <a:latin typeface="Arial" charset="0"/>
                <a:ea typeface="ＭＳ Ｐゴシック" pitchFamily="34" charset="-128"/>
              </a:defRPr>
            </a:lvl5pPr>
            <a:lvl6pPr marL="2321227" indent="-211021" eaLnBrk="0" fontAlgn="base" hangingPunct="0">
              <a:spcBef>
                <a:spcPct val="30000"/>
              </a:spcBef>
              <a:spcAft>
                <a:spcPct val="0"/>
              </a:spcAft>
              <a:defRPr sz="1100">
                <a:solidFill>
                  <a:schemeClr val="tx1"/>
                </a:solidFill>
                <a:latin typeface="Arial" charset="0"/>
                <a:ea typeface="ＭＳ Ｐゴシック" pitchFamily="34" charset="-128"/>
              </a:defRPr>
            </a:lvl6pPr>
            <a:lvl7pPr marL="2743269" indent="-211021" eaLnBrk="0" fontAlgn="base" hangingPunct="0">
              <a:spcBef>
                <a:spcPct val="30000"/>
              </a:spcBef>
              <a:spcAft>
                <a:spcPct val="0"/>
              </a:spcAft>
              <a:defRPr sz="1100">
                <a:solidFill>
                  <a:schemeClr val="tx1"/>
                </a:solidFill>
                <a:latin typeface="Arial" charset="0"/>
                <a:ea typeface="ＭＳ Ｐゴシック" pitchFamily="34" charset="-128"/>
              </a:defRPr>
            </a:lvl7pPr>
            <a:lvl8pPr marL="3165310" indent="-211021" eaLnBrk="0" fontAlgn="base" hangingPunct="0">
              <a:spcBef>
                <a:spcPct val="30000"/>
              </a:spcBef>
              <a:spcAft>
                <a:spcPct val="0"/>
              </a:spcAft>
              <a:defRPr sz="1100">
                <a:solidFill>
                  <a:schemeClr val="tx1"/>
                </a:solidFill>
                <a:latin typeface="Arial" charset="0"/>
                <a:ea typeface="ＭＳ Ｐゴシック" pitchFamily="34" charset="-128"/>
              </a:defRPr>
            </a:lvl8pPr>
            <a:lvl9pPr marL="3587351" indent="-211021" eaLnBrk="0" fontAlgn="base" hangingPunct="0">
              <a:spcBef>
                <a:spcPct val="30000"/>
              </a:spcBef>
              <a:spcAft>
                <a:spcPct val="0"/>
              </a:spcAft>
              <a:defRPr sz="1100">
                <a:solidFill>
                  <a:schemeClr val="tx1"/>
                </a:solidFill>
                <a:latin typeface="Arial" charset="0"/>
                <a:ea typeface="ＭＳ Ｐゴシック" pitchFamily="34" charset="-128"/>
              </a:defRPr>
            </a:lvl9pPr>
          </a:lstStyle>
          <a:p>
            <a:pPr algn="r" eaLnBrk="1" hangingPunct="1">
              <a:spcBef>
                <a:spcPct val="0"/>
              </a:spcBef>
            </a:pPr>
            <a:fld id="{609901E9-5F5C-454B-9E99-2619D34A7838}" type="slidenum">
              <a:rPr lang="en-GB" altLang="en-US" sz="1200"/>
              <a:pPr algn="r" eaLnBrk="1" hangingPunct="1">
                <a:spcBef>
                  <a:spcPct val="0"/>
                </a:spcBef>
              </a:pPr>
              <a:t>22</a:t>
            </a:fld>
            <a:endParaRPr lang="en-GB" altLang="en-US" sz="1200"/>
          </a:p>
        </p:txBody>
      </p:sp>
    </p:spTree>
    <p:extLst>
      <p:ext uri="{BB962C8B-B14F-4D97-AF65-F5344CB8AC3E}">
        <p14:creationId xmlns:p14="http://schemas.microsoft.com/office/powerpoint/2010/main" val="3576224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charset="0"/>
              </a:rPr>
              <a:t>Given that we have seen that the environment can affect the brain, it could be relevant to consider what there is in the environment that might influence the developing brain.</a:t>
            </a:r>
          </a:p>
          <a:p>
            <a:r>
              <a:rPr lang="en-GB" altLang="en-US" smtClean="0">
                <a:latin typeface="Arial" charset="0"/>
              </a:rPr>
              <a:t>Social psychology has demonstrated the effect of negative stereotypes on performance, in ethnic minorities as well as in other groups who differ on some measure. Exposure to the belief that the group to which you belong underperforms at some task will result in a significant deficit in performance on that task. </a:t>
            </a:r>
            <a:endParaRPr lang="en-US" altLang="en-US" smtClean="0">
              <a:latin typeface="Arial" charset="0"/>
            </a:endParaRPr>
          </a:p>
        </p:txBody>
      </p:sp>
    </p:spTree>
    <p:extLst>
      <p:ext uri="{BB962C8B-B14F-4D97-AF65-F5344CB8AC3E}">
        <p14:creationId xmlns:p14="http://schemas.microsoft.com/office/powerpoint/2010/main" val="3934681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Tree>
    <p:extLst>
      <p:ext uri="{BB962C8B-B14F-4D97-AF65-F5344CB8AC3E}">
        <p14:creationId xmlns:p14="http://schemas.microsoft.com/office/powerpoint/2010/main" val="3451798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7" y="988049"/>
            <a:ext cx="4055129" cy="338492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GB"/>
          </a:p>
        </p:txBody>
      </p:sp>
      <p:sp>
        <p:nvSpPr>
          <p:cNvPr id="4098" name="Text Box 2"/>
          <p:cNvSpPr txBox="1">
            <a:spLocks noGrp="1" noChangeArrowheads="1"/>
          </p:cNvSpPr>
          <p:nvPr>
            <p:ph type="body"/>
          </p:nvPr>
        </p:nvSpPr>
        <p:spPr bwMode="auto">
          <a:xfrm>
            <a:off x="1046350" y="4700244"/>
            <a:ext cx="4770904" cy="37558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Connection-wise analysis. (</a:t>
            </a:r>
            <a:r>
              <a:rPr lang="en-GB" altLang="en-US" i="1">
                <a:latin typeface="Arial" charset="0"/>
                <a:ea typeface="msgothic" charset="0"/>
                <a:cs typeface="msgothic" charset="0"/>
              </a:rPr>
              <a:t>A</a:t>
            </a:r>
            <a:r>
              <a:rPr lang="en-GB" altLang="en-US">
                <a:latin typeface="Arial" charset="0"/>
                <a:ea typeface="msgothic" charset="0"/>
                <a:cs typeface="msgothic" charset="0"/>
              </a:rPr>
              <a:t>) Brain networks show increased connectivity in males (</a:t>
            </a:r>
            <a:r>
              <a:rPr lang="en-GB" altLang="en-US" i="1">
                <a:latin typeface="Arial" charset="0"/>
                <a:ea typeface="msgothic" charset="0"/>
                <a:cs typeface="msgothic" charset="0"/>
              </a:rPr>
              <a:t>Upper</a:t>
            </a:r>
            <a:r>
              <a:rPr lang="en-GB" altLang="en-US">
                <a:latin typeface="Arial" charset="0"/>
                <a:ea typeface="msgothic" charset="0"/>
                <a:cs typeface="msgothic" charset="0"/>
              </a:rPr>
              <a:t>) and females (</a:t>
            </a:r>
            <a:r>
              <a:rPr lang="en-GB" altLang="en-US" i="1">
                <a:latin typeface="Arial" charset="0"/>
                <a:ea typeface="msgothic" charset="0"/>
                <a:cs typeface="msgothic" charset="0"/>
              </a:rPr>
              <a:t>Lower</a:t>
            </a:r>
            <a:r>
              <a:rPr lang="en-GB" altLang="en-US">
                <a:latin typeface="Arial" charset="0"/>
                <a:ea typeface="msgothic" charset="0"/>
                <a:cs typeface="msgothic" charset="0"/>
              </a:rPr>
              <a:t>). Analysis on the child (</a:t>
            </a:r>
            <a:r>
              <a:rPr lang="en-GB" altLang="en-US" i="1">
                <a:latin typeface="Arial" charset="0"/>
                <a:ea typeface="msgothic" charset="0"/>
                <a:cs typeface="msgothic" charset="0"/>
              </a:rPr>
              <a:t>B</a:t>
            </a:r>
            <a:r>
              <a:rPr lang="en-GB" altLang="en-US">
                <a:latin typeface="Arial" charset="0"/>
                <a:ea typeface="msgothic" charset="0"/>
                <a:cs typeface="msgothic" charset="0"/>
              </a:rPr>
              <a:t>), adolescent (</a:t>
            </a:r>
            <a:r>
              <a:rPr lang="en-GB" altLang="en-US" i="1">
                <a:latin typeface="Arial" charset="0"/>
                <a:ea typeface="msgothic" charset="0"/>
                <a:cs typeface="msgothic" charset="0"/>
              </a:rPr>
              <a:t>C</a:t>
            </a:r>
            <a:r>
              <a:rPr lang="en-GB" altLang="en-US">
                <a:latin typeface="Arial" charset="0"/>
                <a:ea typeface="msgothic" charset="0"/>
                <a:cs typeface="msgothic" charset="0"/>
              </a:rPr>
              <a:t>), and young adult (</a:t>
            </a:r>
            <a:r>
              <a:rPr lang="en-GB" altLang="en-US" i="1">
                <a:latin typeface="Arial" charset="0"/>
                <a:ea typeface="msgothic" charset="0"/>
                <a:cs typeface="msgothic" charset="0"/>
              </a:rPr>
              <a:t>D</a:t>
            </a:r>
            <a:r>
              <a:rPr lang="en-GB" altLang="en-US">
                <a:latin typeface="Arial" charset="0"/>
                <a:ea typeface="msgothic" charset="0"/>
                <a:cs typeface="msgothic" charset="0"/>
              </a:rPr>
              <a:t>) groups is shown. Intrahemispheric connections are shown in blue, and interhemispheric connections are shown in orange. The depicted edges are those that survived permutation testing at </a:t>
            </a:r>
            <a:r>
              <a:rPr lang="en-GB" altLang="en-US" i="1">
                <a:latin typeface="Arial" charset="0"/>
                <a:ea typeface="msgothic" charset="0"/>
                <a:cs typeface="msgothic" charset="0"/>
              </a:rPr>
              <a:t>P</a:t>
            </a:r>
            <a:r>
              <a:rPr lang="en-GB" altLang="en-US">
                <a:latin typeface="Arial" charset="0"/>
                <a:ea typeface="msgothic" charset="0"/>
                <a:cs typeface="msgothic" charset="0"/>
              </a:rPr>
              <a:t> = 0.05. Node color representations are as follows: light blue, frontal; cyan, temporal; green, parietal; red, occipital; white, subcortical. GM, gray matter.</a:t>
            </a:r>
          </a:p>
        </p:txBody>
      </p:sp>
    </p:spTree>
    <p:extLst>
      <p:ext uri="{BB962C8B-B14F-4D97-AF65-F5344CB8AC3E}">
        <p14:creationId xmlns:p14="http://schemas.microsoft.com/office/powerpoint/2010/main" val="254154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FE3159-F4E3-4C68-9F31-7C3FB6125984}" type="datetimeFigureOut">
              <a:rPr lang="en-GB" smtClean="0"/>
              <a:t>04/07/2015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170618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FE3159-F4E3-4C68-9F31-7C3FB6125984}" type="datetimeFigureOut">
              <a:rPr lang="en-GB" smtClean="0"/>
              <a:t>04/07/2015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55204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FE3159-F4E3-4C68-9F31-7C3FB6125984}" type="datetimeFigureOut">
              <a:rPr lang="en-GB" smtClean="0"/>
              <a:t>04/07/2015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2755436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97DE529B-CE5A-4707-868C-0930F6F6F454}" type="datetimeFigureOut">
              <a:rPr lang="en-GB" smtClean="0">
                <a:solidFill>
                  <a:srgbClr val="575F6D"/>
                </a:solidFill>
              </a:rPr>
              <a:pPr/>
              <a:t>04/07/2015</a:t>
            </a:fld>
            <a:endParaRPr lang="en-GB">
              <a:solidFill>
                <a:srgbClr val="575F6D"/>
              </a:solidFill>
            </a:endParaRP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GB">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Slide Number Placeholder 28"/>
          <p:cNvSpPr>
            <a:spLocks noGrp="1"/>
          </p:cNvSpPr>
          <p:nvPr>
            <p:ph type="sldNum" sz="quarter" idx="12"/>
          </p:nvPr>
        </p:nvSpPr>
        <p:spPr bwMode="auto">
          <a:xfrm>
            <a:off x="1325544" y="4928702"/>
            <a:ext cx="609600" cy="517524"/>
          </a:xfrm>
        </p:spPr>
        <p:txBody>
          <a:bodyPr/>
          <a:lstStyle/>
          <a:p>
            <a:fld id="{FABAEF55-CFDE-4DBB-978F-42B759720B26}" type="slidenum">
              <a:rPr lang="en-GB" smtClean="0"/>
              <a:pPr/>
              <a:t>‹#›</a:t>
            </a:fld>
            <a:endParaRPr lang="en-GB"/>
          </a:p>
        </p:txBody>
      </p:sp>
    </p:spTree>
    <p:extLst>
      <p:ext uri="{BB962C8B-B14F-4D97-AF65-F5344CB8AC3E}">
        <p14:creationId xmlns:p14="http://schemas.microsoft.com/office/powerpoint/2010/main" val="141505301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97DE529B-CE5A-4707-868C-0930F6F6F454}" type="datetimeFigureOut">
              <a:rPr lang="en-GB" smtClean="0">
                <a:solidFill>
                  <a:srgbClr val="575F6D"/>
                </a:solidFill>
              </a:rPr>
              <a:pPr/>
              <a:t>04/07/2015</a:t>
            </a:fld>
            <a:endParaRPr lang="en-GB">
              <a:solidFill>
                <a:srgbClr val="575F6D"/>
              </a:solidFill>
            </a:endParaRPr>
          </a:p>
        </p:txBody>
      </p:sp>
      <p:sp>
        <p:nvSpPr>
          <p:cNvPr id="9" name="Slide Number Placeholder 8"/>
          <p:cNvSpPr>
            <a:spLocks noGrp="1"/>
          </p:cNvSpPr>
          <p:nvPr>
            <p:ph type="sldNum" sz="quarter" idx="15"/>
          </p:nvPr>
        </p:nvSpPr>
        <p:spPr/>
        <p:txBody>
          <a:bodyPr rtlCol="0"/>
          <a:lstStyle/>
          <a:p>
            <a:fld id="{FABAEF55-CFDE-4DBB-978F-42B759720B26}" type="slidenum">
              <a:rPr lang="en-GB" smtClean="0"/>
              <a:pPr/>
              <a:t>‹#›</a:t>
            </a:fld>
            <a:endParaRPr lang="en-GB"/>
          </a:p>
        </p:txBody>
      </p:sp>
      <p:sp>
        <p:nvSpPr>
          <p:cNvPr id="10" name="Footer Placeholder 9"/>
          <p:cNvSpPr>
            <a:spLocks noGrp="1"/>
          </p:cNvSpPr>
          <p:nvPr>
            <p:ph type="ftr" sz="quarter" idx="16"/>
          </p:nvPr>
        </p:nvSpPr>
        <p:spPr/>
        <p:txBody>
          <a:bodyPr rtlCol="0"/>
          <a:lstStyle/>
          <a:p>
            <a:endParaRPr lang="en-GB">
              <a:solidFill>
                <a:srgbClr val="575F6D"/>
              </a:solidFill>
            </a:endParaRPr>
          </a:p>
        </p:txBody>
      </p:sp>
    </p:spTree>
    <p:extLst>
      <p:ext uri="{BB962C8B-B14F-4D97-AF65-F5344CB8AC3E}">
        <p14:creationId xmlns:p14="http://schemas.microsoft.com/office/powerpoint/2010/main" val="1233381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97DE529B-CE5A-4707-868C-0930F6F6F454}" type="datetimeFigureOut">
              <a:rPr lang="en-GB" smtClean="0">
                <a:solidFill>
                  <a:srgbClr val="FFF39D"/>
                </a:solidFill>
              </a:rPr>
              <a:pPr/>
              <a:t>04/07/2015</a:t>
            </a:fld>
            <a:endParaRPr lang="en-GB">
              <a:solidFill>
                <a:srgbClr val="FFF39D"/>
              </a:solidFill>
            </a:endParaRP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GB">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Slide Number Placeholder 5"/>
          <p:cNvSpPr>
            <a:spLocks noGrp="1"/>
          </p:cNvSpPr>
          <p:nvPr>
            <p:ph type="sldNum" sz="quarter" idx="12"/>
          </p:nvPr>
        </p:nvSpPr>
        <p:spPr bwMode="auto">
          <a:xfrm>
            <a:off x="1340616" y="4928702"/>
            <a:ext cx="609600" cy="517524"/>
          </a:xfrm>
        </p:spPr>
        <p:txBody>
          <a:bodyPr/>
          <a:lstStyle/>
          <a:p>
            <a:fld id="{FABAEF55-CFDE-4DBB-978F-42B759720B26}" type="slidenum">
              <a:rPr lang="en-GB" smtClean="0"/>
              <a:pPr/>
              <a:t>‹#›</a:t>
            </a:fld>
            <a:endParaRPr lang="en-GB"/>
          </a:p>
        </p:txBody>
      </p:sp>
    </p:spTree>
    <p:extLst>
      <p:ext uri="{BB962C8B-B14F-4D97-AF65-F5344CB8AC3E}">
        <p14:creationId xmlns:p14="http://schemas.microsoft.com/office/powerpoint/2010/main" val="59008049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7DE529B-CE5A-4707-868C-0930F6F6F454}" type="datetimeFigureOut">
              <a:rPr lang="en-GB" smtClean="0">
                <a:solidFill>
                  <a:srgbClr val="575F6D"/>
                </a:solidFill>
              </a:rPr>
              <a:pPr/>
              <a:t>04/07/2015</a:t>
            </a:fld>
            <a:endParaRPr lang="en-GB">
              <a:solidFill>
                <a:srgbClr val="575F6D"/>
              </a:solidFill>
            </a:endParaRPr>
          </a:p>
        </p:txBody>
      </p:sp>
      <p:sp>
        <p:nvSpPr>
          <p:cNvPr id="6" name="Footer Placeholder 5"/>
          <p:cNvSpPr>
            <a:spLocks noGrp="1"/>
          </p:cNvSpPr>
          <p:nvPr>
            <p:ph type="ftr" sz="quarter" idx="11"/>
          </p:nvPr>
        </p:nvSpPr>
        <p:spPr/>
        <p:txBody>
          <a:bodyPr/>
          <a:lstStyle/>
          <a:p>
            <a:endParaRPr lang="en-GB">
              <a:solidFill>
                <a:srgbClr val="575F6D"/>
              </a:solidFill>
            </a:endParaRPr>
          </a:p>
        </p:txBody>
      </p:sp>
      <p:sp>
        <p:nvSpPr>
          <p:cNvPr id="7" name="Slide Number Placeholder 6"/>
          <p:cNvSpPr>
            <a:spLocks noGrp="1"/>
          </p:cNvSpPr>
          <p:nvPr>
            <p:ph type="sldNum" sz="quarter" idx="12"/>
          </p:nvPr>
        </p:nvSpPr>
        <p:spPr/>
        <p:txBody>
          <a:bodyPr/>
          <a:lstStyle/>
          <a:p>
            <a:fld id="{FABAEF55-CFDE-4DBB-978F-42B759720B26}" type="slidenum">
              <a:rPr lang="en-GB" smtClean="0"/>
              <a:pPr/>
              <a:t>‹#›</a:t>
            </a:fld>
            <a:endParaRPr lang="en-GB"/>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64903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97DE529B-CE5A-4707-868C-0930F6F6F454}" type="datetimeFigureOut">
              <a:rPr lang="en-GB" smtClean="0">
                <a:solidFill>
                  <a:srgbClr val="575F6D"/>
                </a:solidFill>
              </a:rPr>
              <a:pPr/>
              <a:t>04/07/2015</a:t>
            </a:fld>
            <a:endParaRPr lang="en-GB">
              <a:solidFill>
                <a:srgbClr val="575F6D"/>
              </a:solidFill>
            </a:endParaRPr>
          </a:p>
        </p:txBody>
      </p:sp>
      <p:sp>
        <p:nvSpPr>
          <p:cNvPr id="8" name="Footer Placeholder 7"/>
          <p:cNvSpPr>
            <a:spLocks noGrp="1"/>
          </p:cNvSpPr>
          <p:nvPr>
            <p:ph type="ftr" sz="quarter" idx="11"/>
          </p:nvPr>
        </p:nvSpPr>
        <p:spPr/>
        <p:txBody>
          <a:bodyPr/>
          <a:lstStyle/>
          <a:p>
            <a:endParaRPr lang="en-GB">
              <a:solidFill>
                <a:srgbClr val="575F6D"/>
              </a:solidFill>
            </a:endParaRPr>
          </a:p>
        </p:txBody>
      </p:sp>
      <p:sp>
        <p:nvSpPr>
          <p:cNvPr id="9" name="Slide Number Placeholder 8"/>
          <p:cNvSpPr>
            <a:spLocks noGrp="1"/>
          </p:cNvSpPr>
          <p:nvPr>
            <p:ph type="sldNum" sz="quarter" idx="12"/>
          </p:nvPr>
        </p:nvSpPr>
        <p:spPr/>
        <p:txBody>
          <a:bodyPr/>
          <a:lstStyle/>
          <a:p>
            <a:fld id="{FABAEF55-CFDE-4DBB-978F-42B759720B26}" type="slidenum">
              <a:rPr lang="en-GB" smtClean="0"/>
              <a:pPr/>
              <a:t>‹#›</a:t>
            </a:fld>
            <a:endParaRPr lang="en-GB"/>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138013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97DE529B-CE5A-4707-868C-0930F6F6F454}" type="datetimeFigureOut">
              <a:rPr lang="en-GB" smtClean="0">
                <a:solidFill>
                  <a:srgbClr val="575F6D"/>
                </a:solidFill>
              </a:rPr>
              <a:pPr/>
              <a:t>04/07/2015</a:t>
            </a:fld>
            <a:endParaRPr lang="en-GB">
              <a:solidFill>
                <a:srgbClr val="575F6D"/>
              </a:solidFill>
            </a:endParaRPr>
          </a:p>
        </p:txBody>
      </p:sp>
      <p:sp>
        <p:nvSpPr>
          <p:cNvPr id="7" name="Slide Number Placeholder 6"/>
          <p:cNvSpPr>
            <a:spLocks noGrp="1"/>
          </p:cNvSpPr>
          <p:nvPr>
            <p:ph type="sldNum" sz="quarter" idx="11"/>
          </p:nvPr>
        </p:nvSpPr>
        <p:spPr/>
        <p:txBody>
          <a:bodyPr rtlCol="0"/>
          <a:lstStyle/>
          <a:p>
            <a:fld id="{FABAEF55-CFDE-4DBB-978F-42B759720B26}" type="slidenum">
              <a:rPr lang="en-GB" smtClean="0"/>
              <a:pPr/>
              <a:t>‹#›</a:t>
            </a:fld>
            <a:endParaRPr lang="en-GB"/>
          </a:p>
        </p:txBody>
      </p:sp>
      <p:sp>
        <p:nvSpPr>
          <p:cNvPr id="8" name="Footer Placeholder 7"/>
          <p:cNvSpPr>
            <a:spLocks noGrp="1"/>
          </p:cNvSpPr>
          <p:nvPr>
            <p:ph type="ftr" sz="quarter" idx="12"/>
          </p:nvPr>
        </p:nvSpPr>
        <p:spPr/>
        <p:txBody>
          <a:bodyPr rtlCol="0"/>
          <a:lstStyle/>
          <a:p>
            <a:endParaRPr lang="en-GB">
              <a:solidFill>
                <a:srgbClr val="575F6D"/>
              </a:solidFill>
            </a:endParaRPr>
          </a:p>
        </p:txBody>
      </p:sp>
    </p:spTree>
    <p:extLst>
      <p:ext uri="{BB962C8B-B14F-4D97-AF65-F5344CB8AC3E}">
        <p14:creationId xmlns:p14="http://schemas.microsoft.com/office/powerpoint/2010/main" val="2102721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E529B-CE5A-4707-868C-0930F6F6F454}" type="datetimeFigureOut">
              <a:rPr lang="en-GB" smtClean="0">
                <a:solidFill>
                  <a:srgbClr val="575F6D"/>
                </a:solidFill>
              </a:rPr>
              <a:pPr/>
              <a:t>04/07/2015</a:t>
            </a:fld>
            <a:endParaRPr lang="en-GB">
              <a:solidFill>
                <a:srgbClr val="575F6D"/>
              </a:solidFill>
            </a:endParaRPr>
          </a:p>
        </p:txBody>
      </p:sp>
      <p:sp>
        <p:nvSpPr>
          <p:cNvPr id="3" name="Footer Placeholder 2"/>
          <p:cNvSpPr>
            <a:spLocks noGrp="1"/>
          </p:cNvSpPr>
          <p:nvPr>
            <p:ph type="ftr" sz="quarter" idx="11"/>
          </p:nvPr>
        </p:nvSpPr>
        <p:spPr/>
        <p:txBody>
          <a:bodyPr/>
          <a:lstStyle/>
          <a:p>
            <a:endParaRPr lang="en-GB">
              <a:solidFill>
                <a:srgbClr val="575F6D"/>
              </a:solidFill>
            </a:endParaRPr>
          </a:p>
        </p:txBody>
      </p:sp>
      <p:sp>
        <p:nvSpPr>
          <p:cNvPr id="4" name="Slide Number Placeholder 3"/>
          <p:cNvSpPr>
            <a:spLocks noGrp="1"/>
          </p:cNvSpPr>
          <p:nvPr>
            <p:ph type="sldNum" sz="quarter" idx="12"/>
          </p:nvPr>
        </p:nvSpPr>
        <p:spPr/>
        <p:txBody>
          <a:bodyPr/>
          <a:lstStyle/>
          <a:p>
            <a:fld id="{FABAEF55-CFDE-4DBB-978F-42B759720B26}" type="slidenum">
              <a:rPr lang="en-GB" smtClean="0"/>
              <a:pPr/>
              <a:t>‹#›</a:t>
            </a:fld>
            <a:endParaRPr lang="en-GB"/>
          </a:p>
        </p:txBody>
      </p:sp>
    </p:spTree>
    <p:extLst>
      <p:ext uri="{BB962C8B-B14F-4D97-AF65-F5344CB8AC3E}">
        <p14:creationId xmlns:p14="http://schemas.microsoft.com/office/powerpoint/2010/main" val="3337818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97DE529B-CE5A-4707-868C-0930F6F6F454}" type="datetimeFigureOut">
              <a:rPr lang="en-GB" smtClean="0">
                <a:solidFill>
                  <a:srgbClr val="575F6D"/>
                </a:solidFill>
              </a:rPr>
              <a:pPr/>
              <a:t>04/07/2015</a:t>
            </a:fld>
            <a:endParaRPr lang="en-GB">
              <a:solidFill>
                <a:srgbClr val="575F6D"/>
              </a:solidFill>
            </a:endParaRPr>
          </a:p>
        </p:txBody>
      </p:sp>
      <p:sp>
        <p:nvSpPr>
          <p:cNvPr id="22" name="Slide Number Placeholder 21"/>
          <p:cNvSpPr>
            <a:spLocks noGrp="1"/>
          </p:cNvSpPr>
          <p:nvPr>
            <p:ph type="sldNum" sz="quarter" idx="15"/>
          </p:nvPr>
        </p:nvSpPr>
        <p:spPr/>
        <p:txBody>
          <a:bodyPr rtlCol="0"/>
          <a:lstStyle/>
          <a:p>
            <a:fld id="{FABAEF55-CFDE-4DBB-978F-42B759720B26}" type="slidenum">
              <a:rPr lang="en-GB" smtClean="0"/>
              <a:pPr/>
              <a:t>‹#›</a:t>
            </a:fld>
            <a:endParaRPr lang="en-GB"/>
          </a:p>
        </p:txBody>
      </p:sp>
      <p:sp>
        <p:nvSpPr>
          <p:cNvPr id="23" name="Footer Placeholder 22"/>
          <p:cNvSpPr>
            <a:spLocks noGrp="1"/>
          </p:cNvSpPr>
          <p:nvPr>
            <p:ph type="ftr" sz="quarter" idx="16"/>
          </p:nvPr>
        </p:nvSpPr>
        <p:spPr/>
        <p:txBody>
          <a:bodyPr rtlCol="0"/>
          <a:lstStyle/>
          <a:p>
            <a:endParaRPr lang="en-GB">
              <a:solidFill>
                <a:srgbClr val="575F6D"/>
              </a:solidFill>
            </a:endParaRPr>
          </a:p>
        </p:txBody>
      </p:sp>
    </p:spTree>
    <p:extLst>
      <p:ext uri="{BB962C8B-B14F-4D97-AF65-F5344CB8AC3E}">
        <p14:creationId xmlns:p14="http://schemas.microsoft.com/office/powerpoint/2010/main" val="29712608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FE3159-F4E3-4C68-9F31-7C3FB6125984}" type="datetimeFigureOut">
              <a:rPr lang="en-GB" smtClean="0"/>
              <a:t>04/07/2015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1254120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Date Placeholder 16"/>
          <p:cNvSpPr>
            <a:spLocks noGrp="1"/>
          </p:cNvSpPr>
          <p:nvPr>
            <p:ph type="dt" sz="half" idx="10"/>
          </p:nvPr>
        </p:nvSpPr>
        <p:spPr/>
        <p:txBody>
          <a:bodyPr rtlCol="0"/>
          <a:lstStyle/>
          <a:p>
            <a:fld id="{97DE529B-CE5A-4707-868C-0930F6F6F454}" type="datetimeFigureOut">
              <a:rPr lang="en-GB" smtClean="0">
                <a:solidFill>
                  <a:srgbClr val="575F6D"/>
                </a:solidFill>
              </a:rPr>
              <a:pPr/>
              <a:t>04/07/2015</a:t>
            </a:fld>
            <a:endParaRPr lang="en-GB">
              <a:solidFill>
                <a:srgbClr val="575F6D"/>
              </a:solidFill>
            </a:endParaRPr>
          </a:p>
        </p:txBody>
      </p:sp>
      <p:sp>
        <p:nvSpPr>
          <p:cNvPr id="18" name="Slide Number Placeholder 17"/>
          <p:cNvSpPr>
            <a:spLocks noGrp="1"/>
          </p:cNvSpPr>
          <p:nvPr>
            <p:ph type="sldNum" sz="quarter" idx="11"/>
          </p:nvPr>
        </p:nvSpPr>
        <p:spPr/>
        <p:txBody>
          <a:bodyPr rtlCol="0"/>
          <a:lstStyle/>
          <a:p>
            <a:fld id="{FABAEF55-CFDE-4DBB-978F-42B759720B26}" type="slidenum">
              <a:rPr lang="en-GB" smtClean="0"/>
              <a:pPr/>
              <a:t>‹#›</a:t>
            </a:fld>
            <a:endParaRPr lang="en-GB"/>
          </a:p>
        </p:txBody>
      </p:sp>
      <p:sp>
        <p:nvSpPr>
          <p:cNvPr id="21" name="Footer Placeholder 20"/>
          <p:cNvSpPr>
            <a:spLocks noGrp="1"/>
          </p:cNvSpPr>
          <p:nvPr>
            <p:ph type="ftr" sz="quarter" idx="12"/>
          </p:nvPr>
        </p:nvSpPr>
        <p:spPr/>
        <p:txBody>
          <a:bodyPr rtlCol="0"/>
          <a:lstStyle/>
          <a:p>
            <a:endParaRPr lang="en-GB">
              <a:solidFill>
                <a:srgbClr val="575F6D"/>
              </a:solidFill>
            </a:endParaRPr>
          </a:p>
        </p:txBody>
      </p:sp>
    </p:spTree>
    <p:extLst>
      <p:ext uri="{BB962C8B-B14F-4D97-AF65-F5344CB8AC3E}">
        <p14:creationId xmlns:p14="http://schemas.microsoft.com/office/powerpoint/2010/main" val="4109660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DE529B-CE5A-4707-868C-0930F6F6F454}" type="datetimeFigureOut">
              <a:rPr lang="en-GB" smtClean="0">
                <a:solidFill>
                  <a:srgbClr val="575F6D"/>
                </a:solidFill>
              </a:rPr>
              <a:pPr/>
              <a:t>04/07/2015</a:t>
            </a:fld>
            <a:endParaRPr lang="en-GB">
              <a:solidFill>
                <a:srgbClr val="575F6D"/>
              </a:solidFill>
            </a:endParaRPr>
          </a:p>
        </p:txBody>
      </p:sp>
      <p:sp>
        <p:nvSpPr>
          <p:cNvPr id="5" name="Footer Placeholder 4"/>
          <p:cNvSpPr>
            <a:spLocks noGrp="1"/>
          </p:cNvSpPr>
          <p:nvPr>
            <p:ph type="ftr" sz="quarter" idx="11"/>
          </p:nvPr>
        </p:nvSpPr>
        <p:spPr/>
        <p:txBody>
          <a:bodyPr/>
          <a:lstStyle/>
          <a:p>
            <a:endParaRPr lang="en-GB">
              <a:solidFill>
                <a:srgbClr val="575F6D"/>
              </a:solidFill>
            </a:endParaRPr>
          </a:p>
        </p:txBody>
      </p:sp>
      <p:sp>
        <p:nvSpPr>
          <p:cNvPr id="6" name="Slide Number Placeholder 5"/>
          <p:cNvSpPr>
            <a:spLocks noGrp="1"/>
          </p:cNvSpPr>
          <p:nvPr>
            <p:ph type="sldNum" sz="quarter" idx="12"/>
          </p:nvPr>
        </p:nvSpPr>
        <p:spPr/>
        <p:txBody>
          <a:bodyPr/>
          <a:lstStyle/>
          <a:p>
            <a:fld id="{FABAEF55-CFDE-4DBB-978F-42B759720B26}" type="slidenum">
              <a:rPr lang="en-GB" smtClean="0"/>
              <a:pPr/>
              <a:t>‹#›</a:t>
            </a:fld>
            <a:endParaRPr lang="en-GB"/>
          </a:p>
        </p:txBody>
      </p:sp>
    </p:spTree>
    <p:extLst>
      <p:ext uri="{BB962C8B-B14F-4D97-AF65-F5344CB8AC3E}">
        <p14:creationId xmlns:p14="http://schemas.microsoft.com/office/powerpoint/2010/main" val="61527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DE529B-CE5A-4707-868C-0930F6F6F454}" type="datetimeFigureOut">
              <a:rPr lang="en-GB" smtClean="0">
                <a:solidFill>
                  <a:srgbClr val="575F6D"/>
                </a:solidFill>
              </a:rPr>
              <a:pPr/>
              <a:t>04/07/2015</a:t>
            </a:fld>
            <a:endParaRPr lang="en-GB">
              <a:solidFill>
                <a:srgbClr val="575F6D"/>
              </a:solidFill>
            </a:endParaRPr>
          </a:p>
        </p:txBody>
      </p:sp>
      <p:sp>
        <p:nvSpPr>
          <p:cNvPr id="5" name="Footer Placeholder 4"/>
          <p:cNvSpPr>
            <a:spLocks noGrp="1"/>
          </p:cNvSpPr>
          <p:nvPr>
            <p:ph type="ftr" sz="quarter" idx="11"/>
          </p:nvPr>
        </p:nvSpPr>
        <p:spPr/>
        <p:txBody>
          <a:bodyPr/>
          <a:lstStyle/>
          <a:p>
            <a:endParaRPr lang="en-GB">
              <a:solidFill>
                <a:srgbClr val="575F6D"/>
              </a:solidFill>
            </a:endParaRPr>
          </a:p>
        </p:txBody>
      </p:sp>
      <p:sp>
        <p:nvSpPr>
          <p:cNvPr id="6" name="Slide Number Placeholder 5"/>
          <p:cNvSpPr>
            <a:spLocks noGrp="1"/>
          </p:cNvSpPr>
          <p:nvPr>
            <p:ph type="sldNum" sz="quarter" idx="12"/>
          </p:nvPr>
        </p:nvSpPr>
        <p:spPr/>
        <p:txBody>
          <a:bodyPr/>
          <a:lstStyle/>
          <a:p>
            <a:fld id="{FABAEF55-CFDE-4DBB-978F-42B759720B26}" type="slidenum">
              <a:rPr lang="en-GB" smtClean="0"/>
              <a:pPr/>
              <a:t>‹#›</a:t>
            </a:fld>
            <a:endParaRPr lang="en-GB"/>
          </a:p>
        </p:txBody>
      </p:sp>
    </p:spTree>
    <p:extLst>
      <p:ext uri="{BB962C8B-B14F-4D97-AF65-F5344CB8AC3E}">
        <p14:creationId xmlns:p14="http://schemas.microsoft.com/office/powerpoint/2010/main" val="4291649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7DDBAA-4532-4105-81B3-B1D8746DF4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865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GB"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75F6D"/>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75F6D"/>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3A0CF2-18D2-4075-B268-61BCBE046016}" type="slidenum">
              <a:rPr lang="en-US"/>
              <a:pPr>
                <a:defRPr/>
              </a:pPr>
              <a:t>‹#›</a:t>
            </a:fld>
            <a:endParaRPr lang="en-US"/>
          </a:p>
        </p:txBody>
      </p:sp>
    </p:spTree>
    <p:extLst>
      <p:ext uri="{BB962C8B-B14F-4D97-AF65-F5344CB8AC3E}">
        <p14:creationId xmlns:p14="http://schemas.microsoft.com/office/powerpoint/2010/main" val="13310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FE3159-F4E3-4C68-9F31-7C3FB6125984}" type="datetimeFigureOut">
              <a:rPr lang="en-GB" smtClean="0"/>
              <a:t>04/07/2015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1653104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FE3159-F4E3-4C68-9F31-7C3FB6125984}" type="datetimeFigureOut">
              <a:rPr lang="en-GB" smtClean="0"/>
              <a:t>04/07/2015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111395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FE3159-F4E3-4C68-9F31-7C3FB6125984}" type="datetimeFigureOut">
              <a:rPr lang="en-GB" smtClean="0"/>
              <a:t>04/07/2015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1885805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FE3159-F4E3-4C68-9F31-7C3FB6125984}" type="datetimeFigureOut">
              <a:rPr lang="en-GB" smtClean="0"/>
              <a:t>04/07/2015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23865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E3159-F4E3-4C68-9F31-7C3FB6125984}" type="datetimeFigureOut">
              <a:rPr lang="en-GB" smtClean="0"/>
              <a:t>04/07/2015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283567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E3159-F4E3-4C68-9F31-7C3FB6125984}" type="datetimeFigureOut">
              <a:rPr lang="en-GB" smtClean="0"/>
              <a:t>04/07/2015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2589542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E3159-F4E3-4C68-9F31-7C3FB6125984}" type="datetimeFigureOut">
              <a:rPr lang="en-GB" smtClean="0"/>
              <a:t>04/07/2015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88C668-5DEC-45B8-B9C5-F1E545A0C1C5}" type="slidenum">
              <a:rPr lang="en-GB" smtClean="0"/>
              <a:t>‹#›</a:t>
            </a:fld>
            <a:endParaRPr lang="en-GB"/>
          </a:p>
        </p:txBody>
      </p:sp>
    </p:spTree>
    <p:extLst>
      <p:ext uri="{BB962C8B-B14F-4D97-AF65-F5344CB8AC3E}">
        <p14:creationId xmlns:p14="http://schemas.microsoft.com/office/powerpoint/2010/main" val="240839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E3159-F4E3-4C68-9F31-7C3FB6125984}" type="datetimeFigureOut">
              <a:rPr lang="en-GB" smtClean="0"/>
              <a:t>04/07/2015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8C668-5DEC-45B8-B9C5-F1E545A0C1C5}" type="slidenum">
              <a:rPr lang="en-GB" smtClean="0"/>
              <a:t>‹#›</a:t>
            </a:fld>
            <a:endParaRPr lang="en-GB"/>
          </a:p>
        </p:txBody>
      </p:sp>
    </p:spTree>
    <p:extLst>
      <p:ext uri="{BB962C8B-B14F-4D97-AF65-F5344CB8AC3E}">
        <p14:creationId xmlns:p14="http://schemas.microsoft.com/office/powerpoint/2010/main" val="4125170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7DE529B-CE5A-4707-868C-0930F6F6F454}" type="datetimeFigureOut">
              <a:rPr lang="en-GB" smtClean="0">
                <a:solidFill>
                  <a:srgbClr val="575F6D"/>
                </a:solidFill>
              </a:rPr>
              <a:pPr/>
              <a:t>04/07/2015</a:t>
            </a:fld>
            <a:endParaRPr lang="en-GB">
              <a:solidFill>
                <a:srgbClr val="575F6D"/>
              </a:solidFill>
            </a:endParaRP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GB">
              <a:solidFill>
                <a:srgbClr val="575F6D"/>
              </a:solidFill>
            </a:endParaRP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ABAEF55-CFDE-4DBB-978F-42B759720B26}" type="slidenum">
              <a:rPr lang="en-GB" smtClean="0"/>
              <a:pPr/>
              <a:t>‹#›</a:t>
            </a:fld>
            <a:endParaRPr lang="en-GB"/>
          </a:p>
        </p:txBody>
      </p:sp>
    </p:spTree>
    <p:extLst>
      <p:ext uri="{BB962C8B-B14F-4D97-AF65-F5344CB8AC3E}">
        <p14:creationId xmlns:p14="http://schemas.microsoft.com/office/powerpoint/2010/main" val="28517644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File:Gray728.svg"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Stereotype"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 Id="rId5" Type="http://schemas.openxmlformats.org/officeDocument/2006/relationships/image" Target="../media/image84.jpe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 Id="rId6" Type="http://schemas.openxmlformats.org/officeDocument/2006/relationships/image" Target="../media/image94.emf"/><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3.xml"/><Relationship Id="rId5" Type="http://schemas.openxmlformats.org/officeDocument/2006/relationships/image" Target="../media/image98.jpe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8.png"/><Relationship Id="rId1" Type="http://schemas.openxmlformats.org/officeDocument/2006/relationships/slideLayout" Target="../slideLayouts/slideLayout1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1720" y="1916832"/>
            <a:ext cx="6417592" cy="1224136"/>
          </a:xfrm>
        </p:spPr>
        <p:txBody>
          <a:bodyPr>
            <a:normAutofit fontScale="90000"/>
          </a:bodyPr>
          <a:lstStyle/>
          <a:p>
            <a:pPr algn="ctr"/>
            <a:r>
              <a:rPr lang="en-GB" sz="4000" dirty="0" smtClean="0">
                <a:solidFill>
                  <a:schemeClr val="tx1"/>
                </a:solidFill>
              </a:rPr>
              <a:t>Sex, Science and the Brain</a:t>
            </a:r>
            <a:endParaRPr lang="en-GB" sz="4000" dirty="0">
              <a:solidFill>
                <a:schemeClr val="tx1"/>
              </a:solidFill>
            </a:endParaRPr>
          </a:p>
        </p:txBody>
      </p:sp>
      <p:sp>
        <p:nvSpPr>
          <p:cNvPr id="3" name="Subtitle 2"/>
          <p:cNvSpPr>
            <a:spLocks noGrp="1"/>
          </p:cNvSpPr>
          <p:nvPr>
            <p:ph type="subTitle" idx="1"/>
          </p:nvPr>
        </p:nvSpPr>
        <p:spPr>
          <a:xfrm>
            <a:off x="1763688" y="3284984"/>
            <a:ext cx="6924717" cy="504056"/>
          </a:xfrm>
        </p:spPr>
        <p:txBody>
          <a:bodyPr>
            <a:noAutofit/>
          </a:bodyPr>
          <a:lstStyle/>
          <a:p>
            <a:pPr algn="ctr"/>
            <a:r>
              <a:rPr lang="en-GB" sz="2400" dirty="0" smtClean="0">
                <a:solidFill>
                  <a:srgbClr val="00B0F0"/>
                </a:solidFill>
              </a:rPr>
              <a:t>Girls and Science: Don’t, Can’t or Won’t?</a:t>
            </a:r>
          </a:p>
          <a:p>
            <a:pPr algn="ctr"/>
            <a:endParaRPr lang="en-GB" sz="2000" dirty="0">
              <a:solidFill>
                <a:schemeClr val="tx1"/>
              </a:solidFill>
            </a:endParaRPr>
          </a:p>
          <a:p>
            <a:pPr algn="ctr"/>
            <a:r>
              <a:rPr lang="en-GB" dirty="0" smtClean="0">
                <a:solidFill>
                  <a:schemeClr val="tx1"/>
                </a:solidFill>
              </a:rPr>
              <a:t>Professor Gina Rippon,</a:t>
            </a:r>
          </a:p>
          <a:p>
            <a:pPr algn="ctr"/>
            <a:r>
              <a:rPr lang="en-GB" dirty="0" smtClean="0">
                <a:solidFill>
                  <a:schemeClr val="tx1"/>
                </a:solidFill>
              </a:rPr>
              <a:t>Chair of Cognitive </a:t>
            </a:r>
            <a:r>
              <a:rPr lang="en-GB" dirty="0" err="1" smtClean="0">
                <a:solidFill>
                  <a:schemeClr val="tx1"/>
                </a:solidFill>
              </a:rPr>
              <a:t>NeuroImaging</a:t>
            </a:r>
            <a:r>
              <a:rPr lang="en-GB" dirty="0" smtClean="0">
                <a:solidFill>
                  <a:schemeClr val="tx1"/>
                </a:solidFill>
              </a:rPr>
              <a:t>,</a:t>
            </a:r>
          </a:p>
          <a:p>
            <a:pPr algn="ctr"/>
            <a:r>
              <a:rPr lang="en-GB" dirty="0" smtClean="0">
                <a:solidFill>
                  <a:schemeClr val="tx1"/>
                </a:solidFill>
              </a:rPr>
              <a:t>Aston Brain Centre, Aston University</a:t>
            </a:r>
          </a:p>
          <a:p>
            <a:pPr algn="ctr"/>
            <a:r>
              <a:rPr lang="en-GB" sz="2000" dirty="0" smtClean="0"/>
              <a:t>July 2015</a:t>
            </a:r>
          </a:p>
          <a:p>
            <a:endParaRPr lang="en-GB" sz="2000" dirty="0"/>
          </a:p>
          <a:p>
            <a:endParaRPr lang="en-GB" sz="2000" dirty="0" smtClean="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b="6612"/>
          <a:stretch>
            <a:fillRect/>
          </a:stretch>
        </p:blipFill>
        <p:spPr bwMode="auto">
          <a:xfrm>
            <a:off x="467543" y="284061"/>
            <a:ext cx="3038973" cy="16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60648"/>
            <a:ext cx="2539327" cy="16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01739" y="260648"/>
            <a:ext cx="3017973" cy="169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6009944" y="253362"/>
            <a:ext cx="3017973" cy="169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889" y="5670000"/>
            <a:ext cx="6268111" cy="11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987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274638"/>
            <a:ext cx="7529264" cy="562074"/>
          </a:xfrm>
        </p:spPr>
        <p:txBody>
          <a:bodyPr/>
          <a:lstStyle/>
          <a:p>
            <a:pPr algn="ctr"/>
            <a:r>
              <a:rPr lang="en-GB" b="1" dirty="0" smtClean="0"/>
              <a:t>?Girls Can’t Do Science</a:t>
            </a:r>
            <a:endParaRPr lang="en-GB"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2159" y="1196752"/>
            <a:ext cx="5996413" cy="51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V="1">
            <a:off x="2411760" y="4581128"/>
            <a:ext cx="0" cy="648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64160" y="4733528"/>
            <a:ext cx="0" cy="648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915816" y="3855098"/>
            <a:ext cx="0" cy="648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707904" y="4272812"/>
            <a:ext cx="0" cy="648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148064" y="4725719"/>
            <a:ext cx="0" cy="648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32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8"/>
          <p:cNvSpPr>
            <a:spLocks noGrp="1" noChangeArrowheads="1"/>
          </p:cNvSpPr>
          <p:nvPr>
            <p:ph type="title"/>
          </p:nvPr>
        </p:nvSpPr>
        <p:spPr/>
        <p:txBody>
          <a:bodyPr/>
          <a:lstStyle/>
          <a:p>
            <a:pPr eaLnBrk="1" hangingPunct="1"/>
            <a:r>
              <a:rPr lang="en-GB" altLang="en-US" smtClean="0"/>
              <a:t>Brain differences – Size matters?</a:t>
            </a:r>
            <a:endParaRPr lang="en-US" altLang="en-US" smtClean="0"/>
          </a:p>
        </p:txBody>
      </p:sp>
      <p:sp>
        <p:nvSpPr>
          <p:cNvPr id="21507" name="Rectangle 9"/>
          <p:cNvSpPr>
            <a:spLocks noGrp="1" noChangeArrowheads="1"/>
          </p:cNvSpPr>
          <p:nvPr>
            <p:ph sz="half" idx="1"/>
          </p:nvPr>
        </p:nvSpPr>
        <p:spPr>
          <a:xfrm>
            <a:off x="0" y="1125538"/>
            <a:ext cx="4038600" cy="5005387"/>
          </a:xfrm>
        </p:spPr>
        <p:txBody>
          <a:bodyPr/>
          <a:lstStyle/>
          <a:p>
            <a:pPr eaLnBrk="1" hangingPunct="1"/>
            <a:endParaRPr lang="en-US" altLang="en-US" sz="2600" dirty="0" smtClean="0"/>
          </a:p>
        </p:txBody>
      </p:sp>
      <p:sp>
        <p:nvSpPr>
          <p:cNvPr id="14346" name="Rectangle 10"/>
          <p:cNvSpPr>
            <a:spLocks noGrp="1" noChangeArrowheads="1"/>
          </p:cNvSpPr>
          <p:nvPr>
            <p:ph type="body" sz="half" idx="2"/>
          </p:nvPr>
        </p:nvSpPr>
        <p:spPr>
          <a:xfrm>
            <a:off x="4211638" y="1052513"/>
            <a:ext cx="4475162" cy="5078412"/>
          </a:xfrm>
        </p:spPr>
        <p:txBody>
          <a:bodyPr/>
          <a:lstStyle/>
          <a:p>
            <a:pPr eaLnBrk="1" hangingPunct="1">
              <a:buFont typeface="Wingdings" pitchFamily="-112" charset="2"/>
              <a:buNone/>
            </a:pPr>
            <a:endParaRPr lang="en-GB" altLang="en-US" sz="1700" smtClean="0"/>
          </a:p>
          <a:p>
            <a:pPr eaLnBrk="1" hangingPunct="1"/>
            <a:r>
              <a:rPr lang="en-GB" altLang="en-US" sz="1700" b="1" smtClean="0"/>
              <a:t>1850 – frontal cortex as repository of highest mental capacities:</a:t>
            </a:r>
          </a:p>
          <a:p>
            <a:pPr lvl="1" eaLnBrk="1" hangingPunct="1"/>
            <a:r>
              <a:rPr lang="en-GB" altLang="en-US" sz="1600" smtClean="0"/>
              <a:t>Rudinger, 1877 – man is homo frontalis, woman is homo parietalis – frontal lobes in man in every way more extensive than those of women</a:t>
            </a:r>
          </a:p>
          <a:p>
            <a:pPr lvl="1" eaLnBrk="1" hangingPunct="1"/>
            <a:endParaRPr lang="en-GB" altLang="en-US" sz="1600" smtClean="0"/>
          </a:p>
          <a:p>
            <a:pPr eaLnBrk="1" hangingPunct="1"/>
            <a:r>
              <a:rPr lang="en-GB" altLang="en-US" sz="1700" b="1" smtClean="0"/>
              <a:t>1895– parietal lobes the seat of intellect</a:t>
            </a:r>
            <a:r>
              <a:rPr lang="en-GB" altLang="en-US" sz="1700" smtClean="0"/>
              <a:t> </a:t>
            </a:r>
            <a:r>
              <a:rPr lang="en-GB" altLang="en-US" sz="1600" smtClean="0"/>
              <a:t>– ‘..the frontal region is not, as has been supposed smaller in women, but rather larger relatively….  The parietal lobe is somewhat smaller.  A preponderance of the frontal region does not imply intellectual superiority…the parietal region is really the more important (Patrick, 1895) </a:t>
            </a:r>
            <a:endParaRPr lang="en-US" altLang="en-US" sz="1600" smtClean="0"/>
          </a:p>
        </p:txBody>
      </p:sp>
      <p:pic>
        <p:nvPicPr>
          <p:cNvPr id="21509" name="Picture 7" descr="280px-Gray728">
            <a:hlinkClick r:id="rId3" tooltip="Diagram of the brain, showing the locations of the frontal and parietal lobes of the cerebrum, viewed from the left.  The inferior frontal lobe is the lower part of the blue area, and the superior parietal lobe is the upper part of the yellow area."/>
          </p:cNvPr>
          <p:cNvPicPr>
            <a:picLocks noChangeAspect="1" noChangeArrowheads="1"/>
          </p:cNvPicPr>
          <p:nvPr/>
        </p:nvPicPr>
        <p:blipFill>
          <a:blip r:embed="rId4">
            <a:lum bright="-16000" contrast="16000"/>
            <a:extLst>
              <a:ext uri="{28A0092B-C50C-407E-A947-70E740481C1C}">
                <a14:useLocalDpi xmlns:a14="http://schemas.microsoft.com/office/drawing/2010/main" val="0"/>
              </a:ext>
            </a:extLst>
          </a:blip>
          <a:srcRect/>
          <a:stretch>
            <a:fillRect/>
          </a:stretch>
        </p:blipFill>
        <p:spPr bwMode="auto">
          <a:xfrm>
            <a:off x="0" y="2060575"/>
            <a:ext cx="39179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028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46">
                                            <p:txEl>
                                              <p:pRg st="1" end="1"/>
                                            </p:txEl>
                                          </p:spTgt>
                                        </p:tgtEl>
                                        <p:attrNameLst>
                                          <p:attrName>style.visibility</p:attrName>
                                        </p:attrNameLst>
                                      </p:cBhvr>
                                      <p:to>
                                        <p:strVal val="visible"/>
                                      </p:to>
                                    </p:set>
                                    <p:anim calcmode="lin" valueType="num">
                                      <p:cBhvr additive="base">
                                        <p:cTn id="7" dur="500" fill="hold"/>
                                        <p:tgtEl>
                                          <p:spTgt spid="1434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6">
                                            <p:txEl>
                                              <p:pRg st="2" end="2"/>
                                            </p:txEl>
                                          </p:spTgt>
                                        </p:tgtEl>
                                        <p:attrNameLst>
                                          <p:attrName>style.visibility</p:attrName>
                                        </p:attrNameLst>
                                      </p:cBhvr>
                                      <p:to>
                                        <p:strVal val="visible"/>
                                      </p:to>
                                    </p:set>
                                    <p:anim calcmode="lin" valueType="num">
                                      <p:cBhvr additive="base">
                                        <p:cTn id="11" dur="500" fill="hold"/>
                                        <p:tgtEl>
                                          <p:spTgt spid="1434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4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346">
                                            <p:txEl>
                                              <p:pRg st="4" end="4"/>
                                            </p:txEl>
                                          </p:spTgt>
                                        </p:tgtEl>
                                        <p:attrNameLst>
                                          <p:attrName>style.visibility</p:attrName>
                                        </p:attrNameLst>
                                      </p:cBhvr>
                                      <p:to>
                                        <p:strVal val="visible"/>
                                      </p:to>
                                    </p:set>
                                    <p:anim calcmode="lin" valueType="num">
                                      <p:cBhvr additive="base">
                                        <p:cTn id="17" dur="500" fill="hold"/>
                                        <p:tgtEl>
                                          <p:spTgt spid="1434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4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529264" cy="899594"/>
          </a:xfrm>
        </p:spPr>
        <p:txBody>
          <a:bodyPr>
            <a:normAutofit fontScale="90000"/>
          </a:bodyPr>
          <a:lstStyle/>
          <a:p>
            <a:r>
              <a:rPr lang="en-US" dirty="0" smtClean="0">
                <a:solidFill>
                  <a:srgbClr val="333333"/>
                </a:solidFill>
                <a:latin typeface="Guardian Text Egyptian Web"/>
              </a:rPr>
              <a:t>“</a:t>
            </a:r>
            <a:br>
              <a:rPr lang="en-US" dirty="0" smtClean="0">
                <a:solidFill>
                  <a:srgbClr val="333333"/>
                </a:solidFill>
                <a:latin typeface="Guardian Text Egyptian Web"/>
              </a:rPr>
            </a:br>
            <a:r>
              <a:rPr lang="en-US" dirty="0" smtClean="0">
                <a:solidFill>
                  <a:srgbClr val="333333"/>
                </a:solidFill>
                <a:latin typeface="Guardian Text Egyptian Web"/>
              </a:rPr>
              <a:t>“</a:t>
            </a:r>
            <a:br>
              <a:rPr lang="en-US" dirty="0" smtClean="0">
                <a:solidFill>
                  <a:srgbClr val="333333"/>
                </a:solidFill>
                <a:latin typeface="Guardian Text Egyptian Web"/>
              </a:rPr>
            </a:br>
            <a:r>
              <a:rPr lang="en-US" dirty="0" smtClean="0">
                <a:solidFill>
                  <a:srgbClr val="333333"/>
                </a:solidFill>
                <a:latin typeface="Guardian Text Egyptian Web"/>
              </a:rPr>
              <a:t>“</a:t>
            </a:r>
            <a:br>
              <a:rPr lang="en-US" dirty="0" smtClean="0">
                <a:solidFill>
                  <a:srgbClr val="333333"/>
                </a:solidFill>
                <a:latin typeface="Guardian Text Egyptian Web"/>
              </a:rPr>
            </a:br>
            <a:r>
              <a:rPr lang="en-US" dirty="0">
                <a:solidFill>
                  <a:srgbClr val="333333"/>
                </a:solidFill>
                <a:latin typeface="Guardian Text Egyptian Web"/>
              </a:rPr>
              <a:t/>
            </a:r>
            <a:br>
              <a:rPr lang="en-US" dirty="0">
                <a:solidFill>
                  <a:srgbClr val="333333"/>
                </a:solidFill>
                <a:latin typeface="Guardian Text Egyptian Web"/>
              </a:rPr>
            </a:br>
            <a:r>
              <a:rPr lang="en-US" dirty="0" smtClean="0">
                <a:solidFill>
                  <a:srgbClr val="333333"/>
                </a:solidFill>
                <a:latin typeface="Guardian Text Egyptian Web"/>
              </a:rPr>
              <a:t/>
            </a:r>
            <a:br>
              <a:rPr lang="en-US" dirty="0" smtClean="0">
                <a:solidFill>
                  <a:srgbClr val="333333"/>
                </a:solidFill>
                <a:latin typeface="Guardian Text Egyptian Web"/>
              </a:rPr>
            </a:br>
            <a:r>
              <a:rPr lang="en-US" dirty="0">
                <a:solidFill>
                  <a:srgbClr val="333333"/>
                </a:solidFill>
                <a:latin typeface="Guardian Text Egyptian Web"/>
              </a:rPr>
              <a:t/>
            </a:r>
            <a:br>
              <a:rPr lang="en-US" dirty="0">
                <a:solidFill>
                  <a:srgbClr val="333333"/>
                </a:solidFill>
                <a:latin typeface="Guardian Text Egyptian Web"/>
              </a:rPr>
            </a:br>
            <a:r>
              <a:rPr lang="en-US" dirty="0" smtClean="0">
                <a:solidFill>
                  <a:srgbClr val="333333"/>
                </a:solidFill>
                <a:latin typeface="Guardian Text Egyptian Web"/>
              </a:rPr>
              <a:t/>
            </a:r>
            <a:br>
              <a:rPr lang="en-US" dirty="0" smtClean="0">
                <a:solidFill>
                  <a:srgbClr val="333333"/>
                </a:solidFill>
                <a:latin typeface="Guardian Text Egyptian Web"/>
              </a:rPr>
            </a:br>
            <a:r>
              <a:rPr lang="en-US" dirty="0">
                <a:solidFill>
                  <a:srgbClr val="333333"/>
                </a:solidFill>
                <a:latin typeface="Guardian Text Egyptian Web"/>
              </a:rPr>
              <a:t/>
            </a:r>
            <a:br>
              <a:rPr lang="en-US" dirty="0">
                <a:solidFill>
                  <a:srgbClr val="333333"/>
                </a:solidFill>
                <a:latin typeface="Guardian Text Egyptian Web"/>
              </a:rPr>
            </a:br>
            <a:r>
              <a:rPr lang="en-US" dirty="0" smtClean="0">
                <a:solidFill>
                  <a:srgbClr val="333333"/>
                </a:solidFill>
                <a:latin typeface="Guardian Text Egyptian Web"/>
              </a:rPr>
              <a:t/>
            </a:r>
            <a:br>
              <a:rPr lang="en-US" dirty="0" smtClean="0">
                <a:solidFill>
                  <a:srgbClr val="333333"/>
                </a:solidFill>
                <a:latin typeface="Guardian Text Egyptian Web"/>
              </a:rPr>
            </a:br>
            <a:r>
              <a:rPr lang="en-US" dirty="0">
                <a:solidFill>
                  <a:srgbClr val="333333"/>
                </a:solidFill>
                <a:latin typeface="Guardian Text Egyptian Web"/>
              </a:rPr>
              <a:t/>
            </a:r>
            <a:br>
              <a:rPr lang="en-US" dirty="0">
                <a:solidFill>
                  <a:srgbClr val="333333"/>
                </a:solidFill>
                <a:latin typeface="Guardian Text Egyptian Web"/>
              </a:rPr>
            </a:br>
            <a:r>
              <a:rPr lang="en-US" dirty="0" smtClean="0">
                <a:solidFill>
                  <a:srgbClr val="333333"/>
                </a:solidFill>
                <a:latin typeface="Guardian Text Egyptian Web"/>
              </a:rPr>
              <a:t/>
            </a:r>
            <a:br>
              <a:rPr lang="en-US" dirty="0" smtClean="0">
                <a:solidFill>
                  <a:srgbClr val="333333"/>
                </a:solidFill>
                <a:latin typeface="Guardian Text Egyptian Web"/>
              </a:rPr>
            </a:br>
            <a:r>
              <a:rPr lang="en-US" dirty="0" smtClean="0">
                <a:solidFill>
                  <a:srgbClr val="333333"/>
                </a:solidFill>
                <a:latin typeface="Guardian Text Egyptian Web"/>
              </a:rPr>
              <a:t>“Men </a:t>
            </a:r>
            <a:r>
              <a:rPr lang="en-US" dirty="0">
                <a:solidFill>
                  <a:srgbClr val="333333"/>
                </a:solidFill>
                <a:latin typeface="Guardian Text Egyptian Web"/>
              </a:rPr>
              <a:t>and women do have different </a:t>
            </a:r>
            <a:r>
              <a:rPr lang="en-US" dirty="0" smtClean="0">
                <a:solidFill>
                  <a:srgbClr val="333333"/>
                </a:solidFill>
                <a:latin typeface="Guardian Text Egyptian Web"/>
              </a:rPr>
              <a:t>brains? </a:t>
            </a:r>
            <a:r>
              <a:rPr lang="en-US" sz="3600" b="1" dirty="0" smtClean="0">
                <a:solidFill>
                  <a:srgbClr val="333333"/>
                </a:solidFill>
                <a:latin typeface="Guardian Text Egyptian Web"/>
              </a:rPr>
              <a:t>Size matters.</a:t>
            </a:r>
            <a:endParaRPr lang="en-GB" sz="3600" b="1" dirty="0"/>
          </a:p>
        </p:txBody>
      </p:sp>
      <p:pic>
        <p:nvPicPr>
          <p:cNvPr id="7" name="Content Placeholder 6"/>
          <p:cNvPicPr>
            <a:picLocks noGrp="1" noChangeAspect="1"/>
          </p:cNvPicPr>
          <p:nvPr>
            <p:ph sz="quarter" idx="2"/>
          </p:nvPr>
        </p:nvPicPr>
        <p:blipFill>
          <a:blip r:embed="rId2"/>
          <a:stretch>
            <a:fillRect/>
          </a:stretch>
        </p:blipFill>
        <p:spPr>
          <a:xfrm>
            <a:off x="5940152" y="548680"/>
            <a:ext cx="2239601" cy="1908000"/>
          </a:xfrm>
          <a:prstGeom prst="rect">
            <a:avLst/>
          </a:prstGeom>
        </p:spPr>
      </p:pic>
      <p:pic>
        <p:nvPicPr>
          <p:cNvPr id="6" name="Content Placeholder 5"/>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17726" r="20083"/>
          <a:stretch/>
        </p:blipFill>
        <p:spPr bwMode="auto">
          <a:xfrm>
            <a:off x="752707" y="1406328"/>
            <a:ext cx="3130056" cy="378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395" b="17928"/>
          <a:stretch/>
        </p:blipFill>
        <p:spPr bwMode="auto">
          <a:xfrm>
            <a:off x="4283968" y="2420888"/>
            <a:ext cx="4550985" cy="217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80112" y="4595088"/>
            <a:ext cx="2556000" cy="2167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1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31640" y="274638"/>
            <a:ext cx="6135960" cy="1143000"/>
          </a:xfrm>
        </p:spPr>
        <p:txBody>
          <a:bodyPr>
            <a:normAutofit fontScale="90000"/>
          </a:bodyPr>
          <a:lstStyle/>
          <a:p>
            <a:pPr algn="ctr"/>
            <a:r>
              <a:rPr lang="en-GB" sz="2800" b="1" dirty="0" smtClean="0"/>
              <a:t>The Scientific Brain – </a:t>
            </a:r>
            <a:br>
              <a:rPr lang="en-GB" sz="2800" b="1" dirty="0" smtClean="0"/>
            </a:br>
            <a:r>
              <a:rPr lang="en-GB" sz="2800" b="1" dirty="0" smtClean="0"/>
              <a:t>the spatial brain, the systemising brain</a:t>
            </a:r>
            <a:endParaRPr lang="en-GB"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016" y="1988840"/>
            <a:ext cx="60960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716016" y="2132856"/>
            <a:ext cx="2016224" cy="19442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084168" y="1215534"/>
            <a:ext cx="2736304" cy="1200329"/>
          </a:xfrm>
          <a:prstGeom prst="rect">
            <a:avLst/>
          </a:prstGeom>
          <a:noFill/>
        </p:spPr>
        <p:txBody>
          <a:bodyPr wrap="square" rtlCol="0">
            <a:spAutoFit/>
          </a:bodyPr>
          <a:lstStyle/>
          <a:p>
            <a:r>
              <a:rPr lang="en-GB" b="1" u="sng" dirty="0" smtClean="0"/>
              <a:t>Parietal area </a:t>
            </a:r>
            <a:r>
              <a:rPr lang="en-GB" b="1" dirty="0" smtClean="0"/>
              <a:t>–representation of quantity; spatial processing </a:t>
            </a:r>
            <a:endParaRPr lang="en-GB" b="1" dirty="0"/>
          </a:p>
        </p:txBody>
      </p:sp>
      <p:sp>
        <p:nvSpPr>
          <p:cNvPr id="7" name="TextBox 6"/>
          <p:cNvSpPr txBox="1"/>
          <p:nvPr/>
        </p:nvSpPr>
        <p:spPr>
          <a:xfrm>
            <a:off x="251520" y="1988840"/>
            <a:ext cx="1800200" cy="1631216"/>
          </a:xfrm>
          <a:prstGeom prst="rect">
            <a:avLst/>
          </a:prstGeom>
          <a:noFill/>
        </p:spPr>
        <p:txBody>
          <a:bodyPr wrap="square" rtlCol="0">
            <a:spAutoFit/>
          </a:bodyPr>
          <a:lstStyle/>
          <a:p>
            <a:pPr marL="274320" lvl="0" indent="-274320">
              <a:spcBef>
                <a:spcPts val="600"/>
              </a:spcBef>
              <a:buClr>
                <a:srgbClr val="FE8637"/>
              </a:buClr>
              <a:buSzPct val="70000"/>
            </a:pPr>
            <a:r>
              <a:rPr lang="en-GB" altLang="en-US" sz="2000" b="1" u="sng" dirty="0">
                <a:solidFill>
                  <a:prstClr val="black"/>
                </a:solidFill>
              </a:rPr>
              <a:t>Prefrontal areas </a:t>
            </a:r>
            <a:r>
              <a:rPr lang="en-GB" altLang="en-US" sz="2000" b="1" dirty="0">
                <a:solidFill>
                  <a:prstClr val="black"/>
                </a:solidFill>
              </a:rPr>
              <a:t>(working memory, rules)</a:t>
            </a:r>
          </a:p>
        </p:txBody>
      </p:sp>
      <p:sp>
        <p:nvSpPr>
          <p:cNvPr id="8" name="TextBox 7"/>
          <p:cNvSpPr txBox="1"/>
          <p:nvPr/>
        </p:nvSpPr>
        <p:spPr>
          <a:xfrm>
            <a:off x="5698841" y="5361499"/>
            <a:ext cx="2520280" cy="1200329"/>
          </a:xfrm>
          <a:prstGeom prst="rect">
            <a:avLst/>
          </a:prstGeom>
          <a:noFill/>
        </p:spPr>
        <p:txBody>
          <a:bodyPr wrap="square" rtlCol="0">
            <a:spAutoFit/>
          </a:bodyPr>
          <a:lstStyle/>
          <a:p>
            <a:pPr>
              <a:buFont typeface="Wingdings" pitchFamily="-112" charset="2"/>
              <a:buNone/>
            </a:pPr>
            <a:r>
              <a:rPr lang="en-GB" altLang="en-US" b="1" u="sng" dirty="0"/>
              <a:t>visual areas </a:t>
            </a:r>
            <a:r>
              <a:rPr lang="en-GB" altLang="en-US" b="1" dirty="0"/>
              <a:t>including fusiform gyrus, encoding object properties)</a:t>
            </a:r>
          </a:p>
        </p:txBody>
      </p:sp>
      <p:sp>
        <p:nvSpPr>
          <p:cNvPr id="11" name="Oval 10"/>
          <p:cNvSpPr/>
          <p:nvPr/>
        </p:nvSpPr>
        <p:spPr>
          <a:xfrm flipV="1">
            <a:off x="6444208" y="3750965"/>
            <a:ext cx="1512168" cy="16105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668016" y="2804448"/>
            <a:ext cx="1967880" cy="20647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85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703566"/>
          </a:xfrm>
        </p:spPr>
        <p:txBody>
          <a:bodyPr/>
          <a:lstStyle/>
          <a:p>
            <a:r>
              <a:rPr lang="en-US" b="1" dirty="0" smtClean="0"/>
              <a:t>Beware the mind mapping illusion.</a:t>
            </a:r>
            <a:endParaRPr lang="en-GB" b="1" dirty="0"/>
          </a:p>
        </p:txBody>
      </p:sp>
      <p:sp>
        <p:nvSpPr>
          <p:cNvPr id="3" name="Content Placeholder 2"/>
          <p:cNvSpPr>
            <a:spLocks noGrp="1"/>
          </p:cNvSpPr>
          <p:nvPr>
            <p:ph sz="half" idx="1"/>
          </p:nvPr>
        </p:nvSpPr>
        <p:spPr/>
        <p:txBody>
          <a:bodyPr/>
          <a:lstStyle/>
          <a:p>
            <a:endParaRPr lang="en-GB" dirty="0"/>
          </a:p>
        </p:txBody>
      </p:sp>
      <p:sp>
        <p:nvSpPr>
          <p:cNvPr id="4" name="Text Placeholder 3"/>
          <p:cNvSpPr>
            <a:spLocks noGrp="1"/>
          </p:cNvSpPr>
          <p:nvPr>
            <p:ph type="body" sz="half" idx="2"/>
          </p:nvPr>
        </p:nvSpPr>
        <p:spPr/>
        <p:txBody>
          <a:bodyPr/>
          <a:lstStyle/>
          <a:p>
            <a:endParaRPr lang="en-GB" dirty="0"/>
          </a:p>
        </p:txBody>
      </p:sp>
      <p:grpSp>
        <p:nvGrpSpPr>
          <p:cNvPr id="5" name="Group 4"/>
          <p:cNvGrpSpPr/>
          <p:nvPr/>
        </p:nvGrpSpPr>
        <p:grpSpPr>
          <a:xfrm>
            <a:off x="632522" y="1431333"/>
            <a:ext cx="2808288" cy="4752975"/>
            <a:chOff x="286544" y="1396174"/>
            <a:chExt cx="2808288" cy="4752975"/>
          </a:xfrm>
        </p:grpSpPr>
        <p:pic>
          <p:nvPicPr>
            <p:cNvPr id="6" name="Picture 4" descr="http://t1.gstatic.com/images?q=tbn:ANd9GcRHNBF-ZUT_kx5EEfv2ThOMCepNPB9JCqFV9_GmSCEK1W6bpusTyA"/>
            <p:cNvPicPr>
              <a:picLocks noChangeAspect="1" noChangeArrowheads="1"/>
            </p:cNvPicPr>
            <p:nvPr/>
          </p:nvPicPr>
          <p:blipFill>
            <a:blip r:embed="rId2">
              <a:extLst>
                <a:ext uri="{28A0092B-C50C-407E-A947-70E740481C1C}">
                  <a14:useLocalDpi xmlns:a14="http://schemas.microsoft.com/office/drawing/2010/main" val="0"/>
                </a:ext>
              </a:extLst>
            </a:blip>
            <a:srcRect l="15219" t="23917" r="17381"/>
            <a:stretch>
              <a:fillRect/>
            </a:stretch>
          </p:blipFill>
          <p:spPr bwMode="auto">
            <a:xfrm>
              <a:off x="357982" y="3051936"/>
              <a:ext cx="26146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upload.wikimedia.org/wikipedia/commons/thumb/1/1a/Gray728.svg/250px-Gray728.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2" y="1540636"/>
              <a:ext cx="22240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86544" y="1396174"/>
              <a:ext cx="2808288" cy="4752975"/>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Clr>
                  <a:schemeClr val="accent1"/>
                </a:buClr>
                <a:buSzPct val="65000"/>
                <a:buFont typeface="Wingdings" pitchFamily="-112" charset="2"/>
                <a:buChar char="n"/>
                <a:defRPr sz="3000">
                  <a:solidFill>
                    <a:schemeClr val="tx1"/>
                  </a:solidFill>
                  <a:latin typeface="Arial" charset="0"/>
                  <a:ea typeface="ＭＳ Ｐゴシック" pitchFamily="-112" charset="-128"/>
                </a:defRPr>
              </a:lvl1pPr>
              <a:lvl2pPr marL="742950" indent="-285750" algn="l" eaLnBrk="0" hangingPunct="0">
                <a:spcBef>
                  <a:spcPct val="20000"/>
                </a:spcBef>
                <a:buClr>
                  <a:schemeClr val="accent2"/>
                </a:buClr>
                <a:buSzPct val="60000"/>
                <a:buFont typeface="Wingdings" pitchFamily="-112" charset="2"/>
                <a:buChar char="q"/>
                <a:defRPr sz="2600">
                  <a:solidFill>
                    <a:schemeClr val="tx1"/>
                  </a:solidFill>
                  <a:latin typeface="Arial" charset="0"/>
                  <a:ea typeface="ＭＳ Ｐゴシック" pitchFamily="-112" charset="-128"/>
                </a:defRPr>
              </a:lvl2pPr>
              <a:lvl3pPr marL="1143000" indent="-228600" algn="l" eaLnBrk="0" hangingPunct="0">
                <a:spcBef>
                  <a:spcPct val="20000"/>
                </a:spcBef>
                <a:buClr>
                  <a:schemeClr val="accent1"/>
                </a:buClr>
                <a:buSzPct val="65000"/>
                <a:buFont typeface="Wingdings" pitchFamily="-112" charset="2"/>
                <a:buChar char="n"/>
                <a:defRPr sz="2200">
                  <a:solidFill>
                    <a:schemeClr val="tx1"/>
                  </a:solidFill>
                  <a:latin typeface="Arial" charset="0"/>
                  <a:ea typeface="ＭＳ Ｐゴシック" pitchFamily="-112" charset="-128"/>
                </a:defRPr>
              </a:lvl3pPr>
              <a:lvl4pPr marL="1600200" indent="-228600" algn="l" eaLnBrk="0" hangingPunct="0">
                <a:spcBef>
                  <a:spcPct val="20000"/>
                </a:spcBef>
                <a:buClr>
                  <a:schemeClr val="accent2"/>
                </a:buClr>
                <a:buSzPct val="70000"/>
                <a:buFont typeface="Wingdings" pitchFamily="-112" charset="2"/>
                <a:buChar char="q"/>
                <a:defRPr sz="2000">
                  <a:solidFill>
                    <a:schemeClr val="tx1"/>
                  </a:solidFill>
                  <a:latin typeface="Arial" charset="0"/>
                  <a:ea typeface="ＭＳ Ｐゴシック" pitchFamily="-112" charset="-128"/>
                </a:defRPr>
              </a:lvl4pPr>
              <a:lvl5pPr marL="2057400" indent="-228600" algn="l" eaLnBrk="0" hangingPunct="0">
                <a:spcBef>
                  <a:spcPct val="20000"/>
                </a:spcBef>
                <a:buClr>
                  <a:schemeClr val="accent1"/>
                </a:buClr>
                <a:buSzPct val="75000"/>
                <a:buFont typeface="Wingdings" pitchFamily="-112" charset="2"/>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9pPr>
            </a:lstStyle>
            <a:p>
              <a:pPr algn="ctr" eaLnBrk="1" hangingPunct="1">
                <a:spcBef>
                  <a:spcPct val="0"/>
                </a:spcBef>
                <a:buClrTx/>
                <a:buSzTx/>
                <a:buFontTx/>
                <a:buNone/>
              </a:pPr>
              <a:endParaRPr lang="en-US" altLang="en-US" sz="1800"/>
            </a:p>
          </p:txBody>
        </p:sp>
      </p:grpSp>
      <p:pic>
        <p:nvPicPr>
          <p:cNvPr id="11" name="Picture 5" descr="250px-Phrenology-jour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8266" y="1360152"/>
            <a:ext cx="3084916" cy="43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love and the brain.jpg"/>
          <p:cNvPicPr>
            <a:picLocks noChangeAspect="1"/>
          </p:cNvPicPr>
          <p:nvPr/>
        </p:nvPicPr>
        <p:blipFill>
          <a:blip r:embed="rId5">
            <a:extLst>
              <a:ext uri="{28A0092B-C50C-407E-A947-70E740481C1C}">
                <a14:useLocalDpi xmlns:a14="http://schemas.microsoft.com/office/drawing/2010/main" val="0"/>
              </a:ext>
            </a:extLst>
          </a:blip>
          <a:srcRect l="19760" t="12201" r="24800"/>
          <a:stretch>
            <a:fillRect/>
          </a:stretch>
        </p:blipFill>
        <p:spPr bwMode="auto">
          <a:xfrm>
            <a:off x="3961807" y="3704511"/>
            <a:ext cx="1500196"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l="15654" t="12175" r="21730"/>
          <a:stretch>
            <a:fillRect/>
          </a:stretch>
        </p:blipFill>
        <p:spPr bwMode="auto">
          <a:xfrm>
            <a:off x="3853846" y="1429990"/>
            <a:ext cx="154029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01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580"/>
            <a:ext cx="7467600" cy="1143000"/>
          </a:xfrm>
        </p:spPr>
        <p:txBody>
          <a:bodyPr/>
          <a:lstStyle/>
          <a:p>
            <a:pPr algn="ctr"/>
            <a:r>
              <a:rPr lang="en-GB" dirty="0" smtClean="0"/>
              <a:t>THE CONNECTED BRAIN</a:t>
            </a:r>
            <a:endParaRPr lang="en-GB" dirty="0"/>
          </a:p>
        </p:txBody>
      </p:sp>
      <p:pic>
        <p:nvPicPr>
          <p:cNvPr id="4098" name="Picture 2" descr="http://web.eecs.umich.edu/%7Ecscott/research/connectom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4119378"/>
            <a:ext cx="6560048" cy="273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connectomeviewer.org/viewer/_images/brainnetwo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4954" y="1477149"/>
            <a:ext cx="3205231" cy="26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422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55660" y="2564904"/>
            <a:ext cx="4724400" cy="75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038" y="188640"/>
            <a:ext cx="4563962" cy="41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i.telegraph.co.uk/multimedia/archive/03273/nigel_3273085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60" y="3573016"/>
            <a:ext cx="4172409" cy="26043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10220" y="5128108"/>
            <a:ext cx="4572000" cy="646331"/>
          </a:xfrm>
          <a:prstGeom prst="rect">
            <a:avLst/>
          </a:prstGeom>
        </p:spPr>
        <p:txBody>
          <a:bodyPr>
            <a:spAutoFit/>
          </a:bodyPr>
          <a:lstStyle/>
          <a:p>
            <a:r>
              <a:rPr lang="en-US" dirty="0">
                <a:solidFill>
                  <a:srgbClr val="333333"/>
                </a:solidFill>
                <a:latin typeface="Guardian Text Egyptian Web"/>
              </a:rPr>
              <a:t>“Men and women do have different brains. This is a biological fact. </a:t>
            </a:r>
            <a:endParaRPr lang="en-GB" dirty="0"/>
          </a:p>
        </p:txBody>
      </p:sp>
    </p:spTree>
    <p:extLst>
      <p:ext uri="{BB962C8B-B14F-4D97-AF65-F5344CB8AC3E}">
        <p14:creationId xmlns:p14="http://schemas.microsoft.com/office/powerpoint/2010/main" val="2845059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dirty="0">
                <a:latin typeface="Arial" charset="0"/>
              </a:rPr>
              <a:t>Connection-wise analysis.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2061"/>
          <a:stretch/>
        </p:blipFill>
        <p:spPr bwMode="auto">
          <a:xfrm>
            <a:off x="467544" y="1310537"/>
            <a:ext cx="2848320" cy="28385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©2014 by National Academy of Sciences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704" y="21734"/>
            <a:ext cx="65913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4" y="1772816"/>
            <a:ext cx="3465720" cy="17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928" y="3645024"/>
            <a:ext cx="4894632" cy="2585323"/>
          </a:xfrm>
          <a:prstGeom prst="rect">
            <a:avLst/>
          </a:prstGeom>
          <a:noFill/>
        </p:spPr>
        <p:txBody>
          <a:bodyPr wrap="square" rtlCol="0">
            <a:spAutoFit/>
          </a:bodyPr>
          <a:lstStyle/>
          <a:p>
            <a:r>
              <a:rPr lang="en-GB" i="1" dirty="0" smtClean="0"/>
              <a:t>“Taken </a:t>
            </a:r>
            <a:r>
              <a:rPr lang="en-GB" i="1" dirty="0"/>
              <a:t>together, these results reveal fundamental sex differences in the structural architecture of the human brain. </a:t>
            </a:r>
            <a:r>
              <a:rPr lang="en-GB" i="1" dirty="0" smtClean="0"/>
              <a:t>……The </a:t>
            </a:r>
            <a:r>
              <a:rPr lang="en-GB" i="1" dirty="0"/>
              <a:t>observations suggest that male brains are structured to facilitate connectivity between perception and coordinated action, whereas female brains are designed to facilitate communication between analytical and intuitive processing modes</a:t>
            </a:r>
            <a:r>
              <a:rPr lang="en-GB" i="1" dirty="0" smtClean="0"/>
              <a:t>.”</a:t>
            </a:r>
            <a:endParaRPr lang="en-GB" i="1" dirty="0"/>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89" y="76690"/>
            <a:ext cx="1703041" cy="104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5440" y="4531908"/>
            <a:ext cx="3212159" cy="1477328"/>
          </a:xfrm>
          <a:prstGeom prst="rect">
            <a:avLst/>
          </a:prstGeom>
          <a:noFill/>
        </p:spPr>
        <p:txBody>
          <a:bodyPr wrap="square" rtlCol="0">
            <a:spAutoFit/>
          </a:bodyPr>
          <a:lstStyle/>
          <a:p>
            <a:r>
              <a:rPr lang="en-US" dirty="0" smtClean="0"/>
              <a:t>“Males have better motor and spatial abilities, whereas females have superior memory and social cognition skills”</a:t>
            </a:r>
            <a:endParaRPr lang="en-GB" dirty="0"/>
          </a:p>
        </p:txBody>
      </p:sp>
    </p:spTree>
    <p:extLst>
      <p:ext uri="{BB962C8B-B14F-4D97-AF65-F5344CB8AC3E}">
        <p14:creationId xmlns:p14="http://schemas.microsoft.com/office/powerpoint/2010/main" val="2783960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579296" cy="1084982"/>
          </a:xfrm>
        </p:spPr>
        <p:txBody>
          <a:bodyPr>
            <a:normAutofit/>
          </a:bodyPr>
          <a:lstStyle/>
          <a:p>
            <a:pPr algn="ctr"/>
            <a:r>
              <a:rPr lang="en-GB" dirty="0" smtClean="0"/>
              <a:t>Why are there so few female scientists?</a:t>
            </a:r>
            <a:endParaRPr lang="en-GB"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323528" y="1916832"/>
            <a:ext cx="3657600" cy="363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2"/>
          </p:nvPr>
        </p:nvSpPr>
        <p:spPr>
          <a:xfrm>
            <a:off x="3347864" y="1628800"/>
            <a:ext cx="4896544" cy="4543400"/>
          </a:xfrm>
        </p:spPr>
        <p:txBody>
          <a:bodyPr>
            <a:normAutofit/>
          </a:bodyPr>
          <a:lstStyle/>
          <a:p>
            <a:r>
              <a:rPr lang="en-GB" b="1" i="1" u="sng" dirty="0" smtClean="0"/>
              <a:t>Brain </a:t>
            </a:r>
            <a:r>
              <a:rPr lang="en-GB" b="1" i="1" u="sng" dirty="0"/>
              <a:t>L</a:t>
            </a:r>
            <a:r>
              <a:rPr lang="en-GB" b="1" i="1" u="sng" dirty="0" smtClean="0"/>
              <a:t>evel</a:t>
            </a:r>
            <a:r>
              <a:rPr lang="en-GB" b="1" i="1" dirty="0" smtClean="0"/>
              <a:t>: Do girls just not have a ‘Science’ Brain’ ? </a:t>
            </a:r>
            <a:r>
              <a:rPr lang="en-GB" b="1" i="1" dirty="0" smtClean="0">
                <a:solidFill>
                  <a:srgbClr val="FF0000"/>
                </a:solidFill>
              </a:rPr>
              <a:t>[CAN’T]</a:t>
            </a:r>
          </a:p>
          <a:p>
            <a:endParaRPr lang="en-GB" b="1" i="1" dirty="0"/>
          </a:p>
          <a:p>
            <a:r>
              <a:rPr lang="en-GB" b="1" i="1" u="sng" dirty="0" smtClean="0"/>
              <a:t>Cognitive level</a:t>
            </a:r>
            <a:r>
              <a:rPr lang="en-GB" b="1" i="1" dirty="0" smtClean="0"/>
              <a:t>: Do girls just not have ‘what it takes?’ </a:t>
            </a:r>
            <a:r>
              <a:rPr lang="en-GB" b="1" i="1" dirty="0">
                <a:solidFill>
                  <a:srgbClr val="FF0000"/>
                </a:solidFill>
              </a:rPr>
              <a:t>[CAN’T]</a:t>
            </a:r>
          </a:p>
          <a:p>
            <a:endParaRPr lang="en-GB" b="1" i="1" dirty="0"/>
          </a:p>
          <a:p>
            <a:r>
              <a:rPr lang="en-GB" b="1" i="1" u="sng" dirty="0" smtClean="0"/>
              <a:t>Behavioural level</a:t>
            </a:r>
            <a:r>
              <a:rPr lang="en-GB" b="1" i="1" dirty="0" smtClean="0"/>
              <a:t>: Do girls just choose not to do Science? </a:t>
            </a:r>
            <a:r>
              <a:rPr lang="en-GB" b="1" i="1" dirty="0" smtClean="0">
                <a:solidFill>
                  <a:srgbClr val="FF0000"/>
                </a:solidFill>
              </a:rPr>
              <a:t>[WON’T]</a:t>
            </a:r>
          </a:p>
          <a:p>
            <a:endParaRPr lang="en-GB" sz="2000" b="1" i="1" dirty="0" smtClean="0"/>
          </a:p>
          <a:p>
            <a:endParaRPr lang="en-GB" sz="2000" b="1" i="1" dirty="0" smtClean="0"/>
          </a:p>
          <a:p>
            <a:endParaRPr lang="en-GB" sz="2000" b="1" i="1" dirty="0"/>
          </a:p>
        </p:txBody>
      </p:sp>
    </p:spTree>
    <p:extLst>
      <p:ext uri="{BB962C8B-B14F-4D97-AF65-F5344CB8AC3E}">
        <p14:creationId xmlns:p14="http://schemas.microsoft.com/office/powerpoint/2010/main" val="3224977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67544" y="420638"/>
            <a:ext cx="8229600" cy="791418"/>
          </a:xfrm>
        </p:spPr>
        <p:txBody>
          <a:bodyPr>
            <a:normAutofit fontScale="90000"/>
          </a:bodyPr>
          <a:lstStyle/>
          <a:p>
            <a:pPr algn="ctr"/>
            <a:r>
              <a:rPr lang="en-US" altLang="en-US" b="1" dirty="0" smtClean="0"/>
              <a:t/>
            </a:r>
            <a:br>
              <a:rPr lang="en-US" altLang="en-US" b="1" dirty="0" smtClean="0"/>
            </a:br>
            <a:r>
              <a:rPr lang="en-US" altLang="en-US" b="1" dirty="0" smtClean="0"/>
              <a:t/>
            </a:r>
            <a:br>
              <a:rPr lang="en-US" altLang="en-US" b="1" dirty="0" smtClean="0"/>
            </a:br>
            <a:r>
              <a:rPr lang="en-US" altLang="en-US" b="1" dirty="0"/>
              <a:t/>
            </a:r>
            <a:br>
              <a:rPr lang="en-US" altLang="en-US" b="1" dirty="0"/>
            </a:br>
            <a:r>
              <a:rPr lang="en-US" altLang="en-US" b="1" dirty="0" smtClean="0"/>
              <a:t/>
            </a:r>
            <a:br>
              <a:rPr lang="en-US" altLang="en-US" b="1" dirty="0" smtClean="0"/>
            </a:br>
            <a:r>
              <a:rPr lang="en-US" altLang="en-US" b="1" dirty="0" smtClean="0"/>
              <a:t/>
            </a:r>
            <a:br>
              <a:rPr lang="en-US" altLang="en-US" b="1" dirty="0" smtClean="0"/>
            </a:br>
            <a:r>
              <a:rPr lang="en-US" altLang="en-US" b="1" dirty="0"/>
              <a:t/>
            </a:r>
            <a:br>
              <a:rPr lang="en-US" altLang="en-US" b="1" dirty="0"/>
            </a:br>
            <a:r>
              <a:rPr lang="en-US" altLang="en-US" b="1" dirty="0" smtClean="0"/>
              <a:t/>
            </a:r>
            <a:br>
              <a:rPr lang="en-US" altLang="en-US" b="1" dirty="0" smtClean="0"/>
            </a:br>
            <a:r>
              <a:rPr lang="en-US" altLang="en-US" b="1" dirty="0" smtClean="0"/>
              <a:t/>
            </a:r>
            <a:br>
              <a:rPr lang="en-US" altLang="en-US" b="1" dirty="0" smtClean="0"/>
            </a:br>
            <a:r>
              <a:rPr lang="en-GB" sz="2800" b="1" i="1" dirty="0" smtClean="0">
                <a:solidFill>
                  <a:srgbClr val="35742A"/>
                </a:solidFill>
                <a:ea typeface="ＭＳ Ｐゴシック" pitchFamily="-112" charset="-128"/>
              </a:rPr>
              <a:t>Why </a:t>
            </a:r>
            <a:r>
              <a:rPr lang="en-GB" sz="2800" b="1" i="1" dirty="0">
                <a:solidFill>
                  <a:srgbClr val="35742A"/>
                </a:solidFill>
                <a:ea typeface="ＭＳ Ｐゴシック" pitchFamily="-112" charset="-128"/>
              </a:rPr>
              <a:t>aren’t there more women mathematicians?</a:t>
            </a:r>
            <a:br>
              <a:rPr lang="en-GB" sz="2800" b="1" i="1" dirty="0">
                <a:solidFill>
                  <a:srgbClr val="35742A"/>
                </a:solidFill>
                <a:ea typeface="ＭＳ Ｐゴシック" pitchFamily="-112" charset="-128"/>
              </a:rPr>
            </a:br>
            <a:r>
              <a:rPr lang="en-GB" sz="2200" b="1" dirty="0" smtClean="0">
                <a:solidFill>
                  <a:srgbClr val="35742A"/>
                </a:solidFill>
                <a:ea typeface="ＭＳ Ｐゴシック" pitchFamily="-112" charset="-128"/>
              </a:rPr>
              <a:t>Is it because they can’t?</a:t>
            </a:r>
            <a:endParaRPr lang="en-US" altLang="en-US" sz="2200" b="1" dirty="0" smtClean="0"/>
          </a:p>
        </p:txBody>
      </p:sp>
      <p:sp>
        <p:nvSpPr>
          <p:cNvPr id="410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1"/>
              </a:buClr>
              <a:buSzPct val="65000"/>
              <a:buFont typeface="Wingdings" pitchFamily="-112" charset="2"/>
              <a:buChar char="n"/>
              <a:defRPr sz="3000">
                <a:solidFill>
                  <a:schemeClr val="tx1"/>
                </a:solidFill>
                <a:latin typeface="Arial" charset="0"/>
                <a:ea typeface="ＭＳ Ｐゴシック" pitchFamily="-112" charset="-128"/>
              </a:defRPr>
            </a:lvl1pPr>
            <a:lvl2pPr marL="742950" indent="-285750" algn="l" eaLnBrk="0" hangingPunct="0">
              <a:spcBef>
                <a:spcPct val="20000"/>
              </a:spcBef>
              <a:buClr>
                <a:schemeClr val="accent2"/>
              </a:buClr>
              <a:buSzPct val="60000"/>
              <a:buFont typeface="Wingdings" pitchFamily="-112" charset="2"/>
              <a:buChar char="q"/>
              <a:defRPr sz="2600">
                <a:solidFill>
                  <a:schemeClr val="tx1"/>
                </a:solidFill>
                <a:latin typeface="Arial" charset="0"/>
                <a:ea typeface="ＭＳ Ｐゴシック" pitchFamily="-112" charset="-128"/>
              </a:defRPr>
            </a:lvl2pPr>
            <a:lvl3pPr marL="1143000" indent="-228600" algn="l" eaLnBrk="0" hangingPunct="0">
              <a:spcBef>
                <a:spcPct val="20000"/>
              </a:spcBef>
              <a:buClr>
                <a:schemeClr val="accent1"/>
              </a:buClr>
              <a:buSzPct val="65000"/>
              <a:buFont typeface="Wingdings" pitchFamily="-112" charset="2"/>
              <a:buChar char="n"/>
              <a:defRPr sz="2200">
                <a:solidFill>
                  <a:schemeClr val="tx1"/>
                </a:solidFill>
                <a:latin typeface="Arial" charset="0"/>
                <a:ea typeface="ＭＳ Ｐゴシック" pitchFamily="-112" charset="-128"/>
              </a:defRPr>
            </a:lvl3pPr>
            <a:lvl4pPr marL="1600200" indent="-228600" algn="l" eaLnBrk="0" hangingPunct="0">
              <a:spcBef>
                <a:spcPct val="20000"/>
              </a:spcBef>
              <a:buClr>
                <a:schemeClr val="accent2"/>
              </a:buClr>
              <a:buSzPct val="70000"/>
              <a:buFont typeface="Wingdings" pitchFamily="-112" charset="2"/>
              <a:buChar char="q"/>
              <a:defRPr sz="2000">
                <a:solidFill>
                  <a:schemeClr val="tx1"/>
                </a:solidFill>
                <a:latin typeface="Arial" charset="0"/>
                <a:ea typeface="ＭＳ Ｐゴシック" pitchFamily="-112" charset="-128"/>
              </a:defRPr>
            </a:lvl4pPr>
            <a:lvl5pPr marL="2057400" indent="-228600" algn="l" eaLnBrk="0" hangingPunct="0">
              <a:spcBef>
                <a:spcPct val="20000"/>
              </a:spcBef>
              <a:buClr>
                <a:schemeClr val="accent1"/>
              </a:buClr>
              <a:buSzPct val="75000"/>
              <a:buFont typeface="Wingdings" pitchFamily="-112" charset="2"/>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9pPr>
          </a:lstStyle>
          <a:p>
            <a:pPr algn="ctr" eaLnBrk="1" hangingPunct="1">
              <a:spcBef>
                <a:spcPct val="0"/>
              </a:spcBef>
              <a:buClrTx/>
              <a:buSzTx/>
              <a:buFontTx/>
              <a:buNone/>
            </a:pPr>
            <a:endParaRPr lang="en-US" altLang="en-US" sz="1200" smtClean="0">
              <a:solidFill>
                <a:srgbClr val="000000"/>
              </a:solidFill>
              <a:latin typeface="Garamond" pitchFamily="-112" charset="0"/>
            </a:endParaRPr>
          </a:p>
        </p:txBody>
      </p:sp>
      <p:pic>
        <p:nvPicPr>
          <p:cNvPr id="410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92275" y="1916113"/>
            <a:ext cx="2535238" cy="3490912"/>
          </a:xfrm>
          <a:noFill/>
        </p:spPr>
      </p:pic>
      <p:sp>
        <p:nvSpPr>
          <p:cNvPr id="4099" name="Content Placeholder 3"/>
          <p:cNvSpPr>
            <a:spLocks noGrp="1"/>
          </p:cNvSpPr>
          <p:nvPr>
            <p:ph sz="quarter" idx="2"/>
          </p:nvPr>
        </p:nvSpPr>
        <p:spPr/>
        <p:txBody>
          <a:bodyPr/>
          <a:lstStyle/>
          <a:p>
            <a:r>
              <a:rPr lang="en-GB" altLang="en-US" smtClean="0"/>
              <a:t>Larry Summers - 2005 speech in which he suggested that the under-representation of women in science and engineering could be due to a "different availability of aptitude at the high end," </a:t>
            </a:r>
          </a:p>
        </p:txBody>
      </p:sp>
    </p:spTree>
    <p:extLst>
      <p:ext uri="{BB962C8B-B14F-4D97-AF65-F5344CB8AC3E}">
        <p14:creationId xmlns:p14="http://schemas.microsoft.com/office/powerpoint/2010/main" val="1243828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anim calcmode="lin" valueType="num">
                                      <p:cBhvr additive="base">
                                        <p:cTn id="11"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idx="4294967295"/>
          </p:nvPr>
        </p:nvSpPr>
        <p:spPr>
          <a:xfrm>
            <a:off x="107505" y="1"/>
            <a:ext cx="6192688" cy="980728"/>
          </a:xfrm>
        </p:spPr>
        <p:txBody>
          <a:bodyPr anchor="ctr">
            <a:normAutofit/>
          </a:bodyPr>
          <a:lstStyle/>
          <a:p>
            <a:r>
              <a:rPr lang="en-US" altLang="en-US" sz="2400" b="1" dirty="0" smtClean="0"/>
              <a:t>Cognitive Neuroscientist @Aston Brain Centre</a:t>
            </a:r>
            <a:endParaRPr lang="en-US" altLang="en-US" sz="2400" dirty="0" smtClean="0"/>
          </a:p>
        </p:txBody>
      </p:sp>
      <p:pic>
        <p:nvPicPr>
          <p:cNvPr id="3077" name="Picture 2" descr="MEG_setup"/>
          <p:cNvPicPr>
            <a:picLocks noGrp="1" noChangeAspect="1" noChangeArrowheads="1"/>
          </p:cNvPicPr>
          <p:nvPr>
            <p:ph sz="quarter" idx="4294967295"/>
          </p:nvPr>
        </p:nvPicPr>
        <p:blipFill>
          <a:blip r:embed="rId3"/>
          <a:srcRect/>
          <a:stretch>
            <a:fillRect/>
          </a:stretch>
        </p:blipFill>
        <p:spPr>
          <a:xfrm>
            <a:off x="3275856" y="3422688"/>
            <a:ext cx="2583447" cy="3348000"/>
          </a:xfrm>
          <a:prstGeom prst="ellipse">
            <a:avLst/>
          </a:prstGeom>
        </p:spPr>
      </p:pic>
      <p:pic>
        <p:nvPicPr>
          <p:cNvPr id="3078" name="Picture 18" descr="fmri_image"/>
          <p:cNvPicPr>
            <a:picLocks noGrp="1" noChangeAspect="1" noChangeArrowheads="1"/>
          </p:cNvPicPr>
          <p:nvPr>
            <p:ph sz="quarter" idx="4294967295"/>
          </p:nvPr>
        </p:nvPicPr>
        <p:blipFill>
          <a:blip r:embed="rId4"/>
          <a:srcRect/>
          <a:stretch>
            <a:fillRect/>
          </a:stretch>
        </p:blipFill>
        <p:spPr>
          <a:xfrm>
            <a:off x="6734398" y="3645024"/>
            <a:ext cx="1609725" cy="1939925"/>
          </a:xfrm>
          <a:prstGeom prst="ellipse">
            <a:avLst/>
          </a:prstGeom>
        </p:spPr>
      </p:pic>
      <p:pic>
        <p:nvPicPr>
          <p:cNvPr id="3079" name="Picture 9" descr="individ_acc_4-8"/>
          <p:cNvPicPr preferRelativeResize="0">
            <a:picLocks noChangeAspect="1" noChangeArrowheads="1"/>
          </p:cNvPicPr>
          <p:nvPr/>
        </p:nvPicPr>
        <p:blipFill>
          <a:blip r:embed="rId5"/>
          <a:srcRect l="548" t="12804" r="66447" b="62320"/>
          <a:stretch>
            <a:fillRect/>
          </a:stretch>
        </p:blipFill>
        <p:spPr bwMode="auto">
          <a:xfrm>
            <a:off x="2267744" y="5427663"/>
            <a:ext cx="1608138" cy="1430337"/>
          </a:xfrm>
          <a:prstGeom prst="ellipse">
            <a:avLst/>
          </a:prstGeom>
          <a:noFill/>
          <a:ln w="9525">
            <a:noFill/>
            <a:miter lim="800000"/>
            <a:headEnd/>
            <a:tailEnd/>
          </a:ln>
        </p:spPr>
      </p:pic>
      <p:pic>
        <p:nvPicPr>
          <p:cNvPr id="3080" name="Picture 10" descr="RFUSIFORM_FULLSCALE"/>
          <p:cNvPicPr preferRelativeResize="0">
            <a:picLocks noChangeAspect="1" noChangeArrowheads="1"/>
          </p:cNvPicPr>
          <p:nvPr/>
        </p:nvPicPr>
        <p:blipFill>
          <a:blip r:embed="rId6"/>
          <a:srcRect l="-809" t="2483" r="24170" b="34898"/>
          <a:stretch>
            <a:fillRect/>
          </a:stretch>
        </p:blipFill>
        <p:spPr bwMode="auto">
          <a:xfrm>
            <a:off x="5364088" y="5354638"/>
            <a:ext cx="1539875" cy="1503362"/>
          </a:xfrm>
          <a:prstGeom prst="ellipse">
            <a:avLst/>
          </a:prstGeom>
          <a:noFill/>
          <a:ln w="9525">
            <a:noFill/>
            <a:miter lim="800000"/>
            <a:headEnd/>
            <a:tailEnd/>
          </a:ln>
        </p:spPr>
      </p:pic>
      <p:pic>
        <p:nvPicPr>
          <p:cNvPr id="3081" name="Picture 9"/>
          <p:cNvPicPr>
            <a:picLocks noChangeAspect="1" noChangeArrowheads="1"/>
          </p:cNvPicPr>
          <p:nvPr/>
        </p:nvPicPr>
        <p:blipFill>
          <a:blip r:embed="rId7"/>
          <a:srcRect l="19687" r="15750" b="9450"/>
          <a:stretch>
            <a:fillRect/>
          </a:stretch>
        </p:blipFill>
        <p:spPr bwMode="auto">
          <a:xfrm>
            <a:off x="1691680" y="2780928"/>
            <a:ext cx="1879600" cy="1978025"/>
          </a:xfrm>
          <a:prstGeom prst="ellipse">
            <a:avLst/>
          </a:prstGeom>
          <a:noFill/>
          <a:ln w="9525">
            <a:noFill/>
            <a:miter lim="800000"/>
            <a:headEnd/>
            <a:tailEnd/>
          </a:ln>
        </p:spPr>
      </p:pic>
      <p:pic>
        <p:nvPicPr>
          <p:cNvPr id="7176" name="Picture 14" descr="alph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6375" y="1628775"/>
            <a:ext cx="46799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Text Box 13"/>
          <p:cNvSpPr txBox="1">
            <a:spLocks noChangeArrowheads="1"/>
          </p:cNvSpPr>
          <p:nvPr/>
        </p:nvSpPr>
        <p:spPr bwMode="auto">
          <a:xfrm>
            <a:off x="468313" y="4941888"/>
            <a:ext cx="2700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1"/>
              </a:buClr>
              <a:buSzPct val="65000"/>
              <a:buFont typeface="Wingdings" pitchFamily="-112" charset="2"/>
              <a:buChar char="n"/>
              <a:defRPr sz="3000">
                <a:solidFill>
                  <a:schemeClr val="tx1"/>
                </a:solidFill>
                <a:latin typeface="Arial" charset="0"/>
                <a:ea typeface="ＭＳ Ｐゴシック" pitchFamily="-112" charset="-128"/>
              </a:defRPr>
            </a:lvl1pPr>
            <a:lvl2pPr marL="742950" indent="-285750" algn="l" eaLnBrk="0" hangingPunct="0">
              <a:spcBef>
                <a:spcPct val="20000"/>
              </a:spcBef>
              <a:buClr>
                <a:schemeClr val="accent2"/>
              </a:buClr>
              <a:buSzPct val="60000"/>
              <a:buFont typeface="Wingdings" pitchFamily="-112" charset="2"/>
              <a:buChar char="q"/>
              <a:defRPr sz="2600">
                <a:solidFill>
                  <a:schemeClr val="tx1"/>
                </a:solidFill>
                <a:latin typeface="Arial" charset="0"/>
                <a:ea typeface="ＭＳ Ｐゴシック" pitchFamily="-112" charset="-128"/>
              </a:defRPr>
            </a:lvl2pPr>
            <a:lvl3pPr marL="1143000" indent="-228600" algn="l" eaLnBrk="0" hangingPunct="0">
              <a:spcBef>
                <a:spcPct val="20000"/>
              </a:spcBef>
              <a:buClr>
                <a:schemeClr val="accent1"/>
              </a:buClr>
              <a:buSzPct val="65000"/>
              <a:buFont typeface="Wingdings" pitchFamily="-112" charset="2"/>
              <a:buChar char="n"/>
              <a:defRPr sz="2200">
                <a:solidFill>
                  <a:schemeClr val="tx1"/>
                </a:solidFill>
                <a:latin typeface="Arial" charset="0"/>
                <a:ea typeface="ＭＳ Ｐゴシック" pitchFamily="-112" charset="-128"/>
              </a:defRPr>
            </a:lvl3pPr>
            <a:lvl4pPr marL="1600200" indent="-228600" algn="l" eaLnBrk="0" hangingPunct="0">
              <a:spcBef>
                <a:spcPct val="20000"/>
              </a:spcBef>
              <a:buClr>
                <a:schemeClr val="accent2"/>
              </a:buClr>
              <a:buSzPct val="70000"/>
              <a:buFont typeface="Wingdings" pitchFamily="-112" charset="2"/>
              <a:buChar char="q"/>
              <a:defRPr sz="2000">
                <a:solidFill>
                  <a:schemeClr val="tx1"/>
                </a:solidFill>
                <a:latin typeface="Arial" charset="0"/>
                <a:ea typeface="ＭＳ Ｐゴシック" pitchFamily="-112" charset="-128"/>
              </a:defRPr>
            </a:lvl4pPr>
            <a:lvl5pPr marL="2057400" indent="-228600" algn="l" eaLnBrk="0" hangingPunct="0">
              <a:spcBef>
                <a:spcPct val="20000"/>
              </a:spcBef>
              <a:buClr>
                <a:schemeClr val="accent1"/>
              </a:buClr>
              <a:buSzPct val="75000"/>
              <a:buFont typeface="Wingdings" pitchFamily="-112" charset="2"/>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9pPr>
          </a:lstStyle>
          <a:p>
            <a:pPr algn="ctr" eaLnBrk="1" hangingPunct="1">
              <a:spcBef>
                <a:spcPct val="0"/>
              </a:spcBef>
              <a:buClrTx/>
              <a:buSzTx/>
              <a:buFontTx/>
              <a:buNone/>
            </a:pPr>
            <a:r>
              <a:rPr lang="en-GB" altLang="en-US" sz="1800" b="1"/>
              <a:t>MAGNETO-</a:t>
            </a:r>
          </a:p>
          <a:p>
            <a:pPr algn="ctr" eaLnBrk="1" hangingPunct="1">
              <a:spcBef>
                <a:spcPct val="0"/>
              </a:spcBef>
              <a:buClrTx/>
              <a:buSzTx/>
              <a:buFontTx/>
              <a:buNone/>
            </a:pPr>
            <a:r>
              <a:rPr lang="en-GB" altLang="en-US" sz="1800" b="1"/>
              <a:t>ENCEPHALOGRAPHY</a:t>
            </a:r>
          </a:p>
          <a:p>
            <a:pPr algn="ctr" eaLnBrk="1" hangingPunct="1">
              <a:spcBef>
                <a:spcPct val="0"/>
              </a:spcBef>
              <a:buClrTx/>
              <a:buSzTx/>
              <a:buFontTx/>
              <a:buNone/>
            </a:pPr>
            <a:r>
              <a:rPr lang="en-GB" altLang="en-US" sz="1800" b="1"/>
              <a:t>[MEG]</a:t>
            </a:r>
            <a:endParaRPr lang="en-US" altLang="en-US" sz="1800" b="1"/>
          </a:p>
        </p:txBody>
      </p:sp>
      <p:sp>
        <p:nvSpPr>
          <p:cNvPr id="7178" name="Text Box 14"/>
          <p:cNvSpPr txBox="1">
            <a:spLocks noChangeArrowheads="1"/>
          </p:cNvSpPr>
          <p:nvPr/>
        </p:nvSpPr>
        <p:spPr bwMode="auto">
          <a:xfrm>
            <a:off x="1763713" y="1268413"/>
            <a:ext cx="4248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1"/>
              </a:buClr>
              <a:buSzPct val="65000"/>
              <a:buFont typeface="Wingdings" pitchFamily="-112" charset="2"/>
              <a:buChar char="n"/>
              <a:defRPr sz="3000">
                <a:solidFill>
                  <a:schemeClr val="tx1"/>
                </a:solidFill>
                <a:latin typeface="Arial" charset="0"/>
                <a:ea typeface="ＭＳ Ｐゴシック" pitchFamily="-112" charset="-128"/>
              </a:defRPr>
            </a:lvl1pPr>
            <a:lvl2pPr marL="742950" indent="-285750" algn="l" eaLnBrk="0" hangingPunct="0">
              <a:spcBef>
                <a:spcPct val="20000"/>
              </a:spcBef>
              <a:buClr>
                <a:schemeClr val="accent2"/>
              </a:buClr>
              <a:buSzPct val="60000"/>
              <a:buFont typeface="Wingdings" pitchFamily="-112" charset="2"/>
              <a:buChar char="q"/>
              <a:defRPr sz="2600">
                <a:solidFill>
                  <a:schemeClr val="tx1"/>
                </a:solidFill>
                <a:latin typeface="Arial" charset="0"/>
                <a:ea typeface="ＭＳ Ｐゴシック" pitchFamily="-112" charset="-128"/>
              </a:defRPr>
            </a:lvl2pPr>
            <a:lvl3pPr marL="1143000" indent="-228600" algn="l" eaLnBrk="0" hangingPunct="0">
              <a:spcBef>
                <a:spcPct val="20000"/>
              </a:spcBef>
              <a:buClr>
                <a:schemeClr val="accent1"/>
              </a:buClr>
              <a:buSzPct val="65000"/>
              <a:buFont typeface="Wingdings" pitchFamily="-112" charset="2"/>
              <a:buChar char="n"/>
              <a:defRPr sz="2200">
                <a:solidFill>
                  <a:schemeClr val="tx1"/>
                </a:solidFill>
                <a:latin typeface="Arial" charset="0"/>
                <a:ea typeface="ＭＳ Ｐゴシック" pitchFamily="-112" charset="-128"/>
              </a:defRPr>
            </a:lvl3pPr>
            <a:lvl4pPr marL="1600200" indent="-228600" algn="l" eaLnBrk="0" hangingPunct="0">
              <a:spcBef>
                <a:spcPct val="20000"/>
              </a:spcBef>
              <a:buClr>
                <a:schemeClr val="accent2"/>
              </a:buClr>
              <a:buSzPct val="70000"/>
              <a:buFont typeface="Wingdings" pitchFamily="-112" charset="2"/>
              <a:buChar char="q"/>
              <a:defRPr sz="2000">
                <a:solidFill>
                  <a:schemeClr val="tx1"/>
                </a:solidFill>
                <a:latin typeface="Arial" charset="0"/>
                <a:ea typeface="ＭＳ Ｐゴシック" pitchFamily="-112" charset="-128"/>
              </a:defRPr>
            </a:lvl4pPr>
            <a:lvl5pPr marL="2057400" indent="-228600" algn="l" eaLnBrk="0" hangingPunct="0">
              <a:spcBef>
                <a:spcPct val="20000"/>
              </a:spcBef>
              <a:buClr>
                <a:schemeClr val="accent1"/>
              </a:buClr>
              <a:buSzPct val="75000"/>
              <a:buFont typeface="Wingdings" pitchFamily="-112" charset="2"/>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9pPr>
          </a:lstStyle>
          <a:p>
            <a:pPr algn="ctr" eaLnBrk="1" hangingPunct="1">
              <a:spcBef>
                <a:spcPct val="0"/>
              </a:spcBef>
              <a:buClrTx/>
              <a:buSzTx/>
              <a:buFontTx/>
              <a:buNone/>
            </a:pPr>
            <a:r>
              <a:rPr lang="en-GB" altLang="en-US" sz="1800" b="1"/>
              <a:t>ELECTROENCEPHALOGRAPHY [EEG]</a:t>
            </a:r>
            <a:endParaRPr lang="en-US" altLang="en-US" sz="1800" b="1"/>
          </a:p>
        </p:txBody>
      </p:sp>
      <p:sp>
        <p:nvSpPr>
          <p:cNvPr id="7179" name="Text Box 15"/>
          <p:cNvSpPr txBox="1">
            <a:spLocks noChangeArrowheads="1"/>
          </p:cNvSpPr>
          <p:nvPr/>
        </p:nvSpPr>
        <p:spPr bwMode="auto">
          <a:xfrm>
            <a:off x="6734175" y="2205038"/>
            <a:ext cx="24098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accent1"/>
              </a:buClr>
              <a:buSzPct val="65000"/>
              <a:buFont typeface="Wingdings" pitchFamily="-112" charset="2"/>
              <a:buChar char="n"/>
              <a:defRPr sz="3000">
                <a:solidFill>
                  <a:schemeClr val="tx1"/>
                </a:solidFill>
                <a:latin typeface="Arial" charset="0"/>
                <a:ea typeface="ＭＳ Ｐゴシック" pitchFamily="-112" charset="-128"/>
              </a:defRPr>
            </a:lvl1pPr>
            <a:lvl2pPr marL="742950" indent="-285750" algn="l" eaLnBrk="0" hangingPunct="0">
              <a:spcBef>
                <a:spcPct val="20000"/>
              </a:spcBef>
              <a:buClr>
                <a:schemeClr val="accent2"/>
              </a:buClr>
              <a:buSzPct val="60000"/>
              <a:buFont typeface="Wingdings" pitchFamily="-112" charset="2"/>
              <a:buChar char="q"/>
              <a:defRPr sz="2600">
                <a:solidFill>
                  <a:schemeClr val="tx1"/>
                </a:solidFill>
                <a:latin typeface="Arial" charset="0"/>
                <a:ea typeface="ＭＳ Ｐゴシック" pitchFamily="-112" charset="-128"/>
              </a:defRPr>
            </a:lvl2pPr>
            <a:lvl3pPr marL="1143000" indent="-228600" algn="l" eaLnBrk="0" hangingPunct="0">
              <a:spcBef>
                <a:spcPct val="20000"/>
              </a:spcBef>
              <a:buClr>
                <a:schemeClr val="accent1"/>
              </a:buClr>
              <a:buSzPct val="65000"/>
              <a:buFont typeface="Wingdings" pitchFamily="-112" charset="2"/>
              <a:buChar char="n"/>
              <a:defRPr sz="2200">
                <a:solidFill>
                  <a:schemeClr val="tx1"/>
                </a:solidFill>
                <a:latin typeface="Arial" charset="0"/>
                <a:ea typeface="ＭＳ Ｐゴシック" pitchFamily="-112" charset="-128"/>
              </a:defRPr>
            </a:lvl3pPr>
            <a:lvl4pPr marL="1600200" indent="-228600" algn="l" eaLnBrk="0" hangingPunct="0">
              <a:spcBef>
                <a:spcPct val="20000"/>
              </a:spcBef>
              <a:buClr>
                <a:schemeClr val="accent2"/>
              </a:buClr>
              <a:buSzPct val="70000"/>
              <a:buFont typeface="Wingdings" pitchFamily="-112" charset="2"/>
              <a:buChar char="q"/>
              <a:defRPr sz="2000">
                <a:solidFill>
                  <a:schemeClr val="tx1"/>
                </a:solidFill>
                <a:latin typeface="Arial" charset="0"/>
                <a:ea typeface="ＭＳ Ｐゴシック" pitchFamily="-112" charset="-128"/>
              </a:defRPr>
            </a:lvl4pPr>
            <a:lvl5pPr marL="2057400" indent="-228600" algn="l" eaLnBrk="0" hangingPunct="0">
              <a:spcBef>
                <a:spcPct val="20000"/>
              </a:spcBef>
              <a:buClr>
                <a:schemeClr val="accent1"/>
              </a:buClr>
              <a:buSzPct val="75000"/>
              <a:buFont typeface="Wingdings" pitchFamily="-112" charset="2"/>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9pPr>
          </a:lstStyle>
          <a:p>
            <a:pPr algn="ctr" eaLnBrk="1" hangingPunct="1">
              <a:spcBef>
                <a:spcPct val="0"/>
              </a:spcBef>
              <a:buClrTx/>
              <a:buSzTx/>
              <a:buFontTx/>
              <a:buNone/>
            </a:pPr>
            <a:r>
              <a:rPr lang="en-GB" altLang="en-US" sz="1800" b="1"/>
              <a:t>FUNCTIONAL </a:t>
            </a:r>
          </a:p>
          <a:p>
            <a:pPr algn="ctr" eaLnBrk="1" hangingPunct="1">
              <a:spcBef>
                <a:spcPct val="0"/>
              </a:spcBef>
              <a:buClrTx/>
              <a:buSzTx/>
              <a:buFontTx/>
              <a:buNone/>
            </a:pPr>
            <a:r>
              <a:rPr lang="en-GB" altLang="en-US" sz="1800" b="1"/>
              <a:t>MAGNETIC RESONANCE IMAGING</a:t>
            </a:r>
          </a:p>
          <a:p>
            <a:pPr algn="ctr" eaLnBrk="1" hangingPunct="1">
              <a:spcBef>
                <a:spcPct val="0"/>
              </a:spcBef>
              <a:buClrTx/>
              <a:buSzTx/>
              <a:buFontTx/>
              <a:buNone/>
            </a:pPr>
            <a:r>
              <a:rPr lang="en-GB" altLang="en-US" sz="1800" b="1"/>
              <a:t>[fMRI]</a:t>
            </a:r>
            <a:endParaRPr lang="en-US" altLang="en-US" sz="1800" b="1"/>
          </a:p>
        </p:txBody>
      </p:sp>
      <p:pic>
        <p:nvPicPr>
          <p:cNvPr id="15" name="Picture 6" descr="fMRI"/>
          <p:cNvPicPr>
            <a:picLocks noChangeAspect="1" noChangeArrowheads="1"/>
          </p:cNvPicPr>
          <p:nvPr/>
        </p:nvPicPr>
        <p:blipFill>
          <a:blip r:embed="rId9"/>
          <a:srcRect/>
          <a:stretch>
            <a:fillRect/>
          </a:stretch>
        </p:blipFill>
        <p:spPr bwMode="auto">
          <a:xfrm>
            <a:off x="5093323" y="2636912"/>
            <a:ext cx="2081404" cy="1584000"/>
          </a:xfrm>
          <a:prstGeom prst="ellipse">
            <a:avLst/>
          </a:prstGeom>
          <a:noFill/>
          <a:ln w="9525">
            <a:noFill/>
            <a:miter lim="800000"/>
            <a:headEnd/>
            <a:tailEnd/>
          </a:ln>
        </p:spPr>
      </p:pic>
      <p:pic>
        <p:nvPicPr>
          <p:cNvPr id="3075" name="Picture 5" descr="GR_EEG"/>
          <p:cNvPicPr>
            <a:picLocks noGrp="1" noChangeAspect="1" noChangeArrowheads="1"/>
          </p:cNvPicPr>
          <p:nvPr>
            <p:ph sz="quarter" idx="4294967295"/>
          </p:nvPr>
        </p:nvPicPr>
        <p:blipFill>
          <a:blip r:embed="rId10"/>
          <a:srcRect/>
          <a:stretch>
            <a:fillRect/>
          </a:stretch>
        </p:blipFill>
        <p:spPr>
          <a:xfrm>
            <a:off x="0" y="1700808"/>
            <a:ext cx="2197378" cy="2448000"/>
          </a:xfrm>
          <a:prstGeom prst="ellipse">
            <a:avLst/>
          </a:prstGeom>
        </p:spPr>
      </p:pic>
      <p:sp>
        <p:nvSpPr>
          <p:cNvPr id="7182" name="Footer Placeholder 1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1"/>
              </a:buClr>
              <a:buSzPct val="65000"/>
              <a:buFont typeface="Wingdings" pitchFamily="-112" charset="2"/>
              <a:buChar char="n"/>
              <a:defRPr sz="3000">
                <a:solidFill>
                  <a:schemeClr val="tx1"/>
                </a:solidFill>
                <a:latin typeface="Arial" charset="0"/>
                <a:ea typeface="ＭＳ Ｐゴシック" pitchFamily="-112" charset="-128"/>
              </a:defRPr>
            </a:lvl1pPr>
            <a:lvl2pPr marL="742950" indent="-285750" algn="l" eaLnBrk="0" hangingPunct="0">
              <a:spcBef>
                <a:spcPct val="20000"/>
              </a:spcBef>
              <a:buClr>
                <a:schemeClr val="accent2"/>
              </a:buClr>
              <a:buSzPct val="60000"/>
              <a:buFont typeface="Wingdings" pitchFamily="-112" charset="2"/>
              <a:buChar char="q"/>
              <a:defRPr sz="2600">
                <a:solidFill>
                  <a:schemeClr val="tx1"/>
                </a:solidFill>
                <a:latin typeface="Arial" charset="0"/>
                <a:ea typeface="ＭＳ Ｐゴシック" pitchFamily="-112" charset="-128"/>
              </a:defRPr>
            </a:lvl2pPr>
            <a:lvl3pPr marL="1143000" indent="-228600" algn="l" eaLnBrk="0" hangingPunct="0">
              <a:spcBef>
                <a:spcPct val="20000"/>
              </a:spcBef>
              <a:buClr>
                <a:schemeClr val="accent1"/>
              </a:buClr>
              <a:buSzPct val="65000"/>
              <a:buFont typeface="Wingdings" pitchFamily="-112" charset="2"/>
              <a:buChar char="n"/>
              <a:defRPr sz="2200">
                <a:solidFill>
                  <a:schemeClr val="tx1"/>
                </a:solidFill>
                <a:latin typeface="Arial" charset="0"/>
                <a:ea typeface="ＭＳ Ｐゴシック" pitchFamily="-112" charset="-128"/>
              </a:defRPr>
            </a:lvl3pPr>
            <a:lvl4pPr marL="1600200" indent="-228600" algn="l" eaLnBrk="0" hangingPunct="0">
              <a:spcBef>
                <a:spcPct val="20000"/>
              </a:spcBef>
              <a:buClr>
                <a:schemeClr val="accent2"/>
              </a:buClr>
              <a:buSzPct val="70000"/>
              <a:buFont typeface="Wingdings" pitchFamily="-112" charset="2"/>
              <a:buChar char="q"/>
              <a:defRPr sz="2000">
                <a:solidFill>
                  <a:schemeClr val="tx1"/>
                </a:solidFill>
                <a:latin typeface="Arial" charset="0"/>
                <a:ea typeface="ＭＳ Ｐゴシック" pitchFamily="-112" charset="-128"/>
              </a:defRPr>
            </a:lvl4pPr>
            <a:lvl5pPr marL="2057400" indent="-228600" algn="l" eaLnBrk="0" hangingPunct="0">
              <a:spcBef>
                <a:spcPct val="20000"/>
              </a:spcBef>
              <a:buClr>
                <a:schemeClr val="accent1"/>
              </a:buClr>
              <a:buSzPct val="75000"/>
              <a:buFont typeface="Wingdings" pitchFamily="-112" charset="2"/>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9pPr>
          </a:lstStyle>
          <a:p>
            <a:pPr algn="ctr" eaLnBrk="1" hangingPunct="1">
              <a:spcBef>
                <a:spcPct val="0"/>
              </a:spcBef>
              <a:buClrTx/>
              <a:buSzTx/>
              <a:buFontTx/>
              <a:buNone/>
            </a:pPr>
            <a:endParaRPr lang="en-US" altLang="en-US" sz="1200" smtClean="0">
              <a:latin typeface="Garamond" pitchFamily="-112" charset="0"/>
            </a:endParaRPr>
          </a:p>
        </p:txBody>
      </p:sp>
      <p:pic>
        <p:nvPicPr>
          <p:cNvPr id="7183" name="Picture 2" descr="http://t0.gstatic.com/images?q=tbn:ANd9GcS0hwhJq01VdR1gpoyvHR5gPLZCs3jAHYGaZcsEo1IRxetJJUn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35235" y="147637"/>
            <a:ext cx="2325161" cy="15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548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251681"/>
            <a:ext cx="7467600" cy="1143000"/>
          </a:xfrm>
        </p:spPr>
        <p:txBody>
          <a:bodyPr/>
          <a:lstStyle/>
          <a:p>
            <a:pPr algn="ctr"/>
            <a:r>
              <a:rPr lang="en-US" b="1" dirty="0" smtClean="0"/>
              <a:t>Male brains are spatial brains?</a:t>
            </a:r>
            <a:endParaRPr lang="en-GB"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35" y="4481313"/>
            <a:ext cx="84772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2051720" y="1336316"/>
            <a:ext cx="4060178" cy="2700000"/>
          </a:xfrm>
          <a:prstGeom prst="rect">
            <a:avLst/>
          </a:prstGeom>
        </p:spPr>
      </p:pic>
    </p:spTree>
    <p:extLst>
      <p:ext uri="{BB962C8B-B14F-4D97-AF65-F5344CB8AC3E}">
        <p14:creationId xmlns:p14="http://schemas.microsoft.com/office/powerpoint/2010/main" val="2871615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88640"/>
            <a:ext cx="8493120" cy="608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endParaRPr lang="en-GB" altLang="en-US" sz="1451" b="1" dirty="0">
              <a:latin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241"/>
            <a:ext cx="9106560" cy="9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823" y="1268760"/>
            <a:ext cx="4002162" cy="406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99593" y="5445224"/>
            <a:ext cx="3528392" cy="75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Daniela Weber et al. PNAS 2014;111:11673-11678</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©2014 by National Academy of Sciences</a:t>
            </a:r>
          </a:p>
        </p:txBody>
      </p:sp>
      <p:sp>
        <p:nvSpPr>
          <p:cNvPr id="5" name="Title 4"/>
          <p:cNvSpPr>
            <a:spLocks noGrp="1"/>
          </p:cNvSpPr>
          <p:nvPr>
            <p:ph type="title"/>
          </p:nvPr>
        </p:nvSpPr>
        <p:spPr>
          <a:xfrm>
            <a:off x="425823" y="188641"/>
            <a:ext cx="7498977" cy="864096"/>
          </a:xfrm>
        </p:spPr>
        <p:txBody>
          <a:bodyPr>
            <a:noAutofit/>
          </a:bodyPr>
          <a:lstStyle/>
          <a:p>
            <a:pPr algn="ctr"/>
            <a:r>
              <a:rPr lang="en-GB" sz="2400" b="1" dirty="0" smtClean="0"/>
              <a:t>GENDER DIFFERENCES IN COGNITIVE SKILL – FIXED OR FLUID?</a:t>
            </a:r>
            <a:endParaRPr lang="en-GB" sz="2400" b="1" dirty="0"/>
          </a:p>
        </p:txBody>
      </p:sp>
      <p:sp>
        <p:nvSpPr>
          <p:cNvPr id="4" name="Text Placeholder 3"/>
          <p:cNvSpPr>
            <a:spLocks noGrp="1"/>
          </p:cNvSpPr>
          <p:nvPr>
            <p:ph type="body" sz="half" idx="4294967295"/>
          </p:nvPr>
        </p:nvSpPr>
        <p:spPr>
          <a:xfrm>
            <a:off x="5184775" y="1600200"/>
            <a:ext cx="3959225" cy="4530725"/>
          </a:xfrm>
        </p:spPr>
        <p:txBody>
          <a:bodyPr>
            <a:normAutofit fontScale="77500" lnSpcReduction="20000"/>
          </a:bodyPr>
          <a:lstStyle/>
          <a:p>
            <a:r>
              <a:rPr lang="en-GB" i="1" dirty="0" smtClean="0"/>
              <a:t>Hyde (2014) – </a:t>
            </a:r>
            <a:r>
              <a:rPr lang="en-GB" sz="1800" i="1" dirty="0" smtClean="0"/>
              <a:t>Gender Similarities and Differences. Ann. Rev. Psychol.</a:t>
            </a:r>
          </a:p>
          <a:p>
            <a:endParaRPr lang="en-GB" sz="1800" i="1" dirty="0"/>
          </a:p>
          <a:p>
            <a:r>
              <a:rPr lang="en-GB" sz="2300" dirty="0"/>
              <a:t>Overall, </a:t>
            </a:r>
            <a:r>
              <a:rPr lang="en-GB" sz="2300" dirty="0" smtClean="0"/>
              <a:t>girls </a:t>
            </a:r>
            <a:r>
              <a:rPr lang="en-GB" sz="2300" dirty="0"/>
              <a:t>have reached parity with boys in mathematics </a:t>
            </a:r>
            <a:r>
              <a:rPr lang="en-GB" sz="2300" dirty="0" smtClean="0"/>
              <a:t>performance, at </a:t>
            </a:r>
            <a:r>
              <a:rPr lang="en-GB" sz="2300" dirty="0"/>
              <a:t>least in the United States. </a:t>
            </a:r>
            <a:endParaRPr lang="en-GB" sz="2300" dirty="0" smtClean="0"/>
          </a:p>
          <a:p>
            <a:endParaRPr lang="en-GB" sz="1800" dirty="0"/>
          </a:p>
          <a:p>
            <a:r>
              <a:rPr lang="en-GB" dirty="0"/>
              <a:t> a moderate </a:t>
            </a:r>
            <a:r>
              <a:rPr lang="en-GB" dirty="0" smtClean="0"/>
              <a:t>gender difference favouring </a:t>
            </a:r>
            <a:r>
              <a:rPr lang="en-GB" dirty="0"/>
              <a:t>males in 3D mental rotation.</a:t>
            </a:r>
          </a:p>
          <a:p>
            <a:r>
              <a:rPr lang="en-GB" dirty="0" smtClean="0"/>
              <a:t>(</a:t>
            </a:r>
            <a:r>
              <a:rPr lang="en-GB" sz="2300" dirty="0" smtClean="0"/>
              <a:t>However</a:t>
            </a:r>
            <a:r>
              <a:rPr lang="en-GB" sz="2300" dirty="0"/>
              <a:t>, this gender difference may result from the absence of spatial training in the </a:t>
            </a:r>
            <a:r>
              <a:rPr lang="en-GB" sz="2300" dirty="0" smtClean="0"/>
              <a:t>schools combined </a:t>
            </a:r>
            <a:r>
              <a:rPr lang="en-GB" sz="2300" dirty="0"/>
              <a:t>with major gender gaps in relevant out-of-school </a:t>
            </a:r>
            <a:r>
              <a:rPr lang="en-GB" sz="2300" dirty="0" smtClean="0"/>
              <a:t>experiences)</a:t>
            </a:r>
            <a:endParaRPr lang="en-GB" sz="2300" dirty="0"/>
          </a:p>
          <a:p>
            <a:endParaRPr lang="en-GB" dirty="0"/>
          </a:p>
        </p:txBody>
      </p:sp>
    </p:spTree>
    <p:extLst>
      <p:ext uri="{BB962C8B-B14F-4D97-AF65-F5344CB8AC3E}">
        <p14:creationId xmlns:p14="http://schemas.microsoft.com/office/powerpoint/2010/main" val="40921752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altLang="en-US" smtClean="0">
                <a:ea typeface="ＭＳ Ｐゴシック" pitchFamily="34" charset="-128"/>
              </a:rPr>
              <a:t>Innate differences in cognitive ability?</a:t>
            </a:r>
          </a:p>
        </p:txBody>
      </p:sp>
      <p:sp>
        <p:nvSpPr>
          <p:cNvPr id="10243" name="Content Placeholder 2"/>
          <p:cNvSpPr>
            <a:spLocks noGrp="1"/>
          </p:cNvSpPr>
          <p:nvPr>
            <p:ph idx="1"/>
          </p:nvPr>
        </p:nvSpPr>
        <p:spPr>
          <a:xfrm>
            <a:off x="323528" y="1600200"/>
            <a:ext cx="8208912" cy="4421088"/>
          </a:xfrm>
        </p:spPr>
        <p:txBody>
          <a:bodyPr/>
          <a:lstStyle/>
          <a:p>
            <a:r>
              <a:rPr lang="en-GB" altLang="en-US" sz="2400" dirty="0" smtClean="0">
                <a:ea typeface="ＭＳ Ｐゴシック" pitchFamily="34" charset="-128"/>
              </a:rPr>
              <a:t>Males more focussed on mechanical systems from early on in life? </a:t>
            </a:r>
          </a:p>
          <a:p>
            <a:r>
              <a:rPr lang="en-GB" altLang="en-US" sz="2400" dirty="0" smtClean="0">
                <a:ea typeface="ＭＳ Ｐゴシック" pitchFamily="34" charset="-128"/>
              </a:rPr>
              <a:t>Human males are primarily interested in objects and their mechanical interactions [systemisers] whereas human females are primarily interested in people and their social and emotional interactions[empathisers] – </a:t>
            </a:r>
          </a:p>
          <a:p>
            <a:pPr lvl="1"/>
            <a:r>
              <a:rPr lang="en-GB" altLang="en-US" sz="1400" b="1" dirty="0" smtClean="0">
                <a:ea typeface="ＭＳ Ｐゴシック" pitchFamily="34" charset="-128"/>
              </a:rPr>
              <a:t>Simon Baron-Cohen (2003)</a:t>
            </a:r>
          </a:p>
          <a:p>
            <a:endParaRPr lang="en-GB" altLang="en-US" sz="1800" dirty="0" smtClean="0">
              <a:ea typeface="ＭＳ Ｐゴシック" pitchFamily="34" charset="-128"/>
            </a:endParaRPr>
          </a:p>
          <a:p>
            <a:pPr marL="0" lvl="0" indent="0" algn="ctr">
              <a:spcBef>
                <a:spcPct val="0"/>
              </a:spcBef>
              <a:buClrTx/>
              <a:buSzTx/>
              <a:buNone/>
            </a:pPr>
            <a:r>
              <a:rPr lang="en-GB" altLang="en-US" sz="2000" u="sng" dirty="0" smtClean="0">
                <a:ea typeface="ＭＳ Ｐゴシック" pitchFamily="34" charset="-128"/>
              </a:rPr>
              <a:t>No evidence </a:t>
            </a:r>
            <a:r>
              <a:rPr lang="en-GB" altLang="en-US" sz="2000" dirty="0" smtClean="0">
                <a:ea typeface="ＭＳ Ｐゴシック" pitchFamily="34" charset="-128"/>
              </a:rPr>
              <a:t>that infants have different understanding of or responses to objects and their properties</a:t>
            </a:r>
            <a:endParaRPr lang="en-GB" altLang="en-US" sz="1200" b="1" dirty="0">
              <a:solidFill>
                <a:prstClr val="black"/>
              </a:solidFill>
              <a:latin typeface="Garamond" pitchFamily="18" charset="0"/>
            </a:endParaRPr>
          </a:p>
          <a:p>
            <a:pPr marL="0" lvl="0" indent="0" algn="ctr">
              <a:spcBef>
                <a:spcPct val="0"/>
              </a:spcBef>
              <a:buClrTx/>
              <a:buSzTx/>
              <a:buNone/>
            </a:pPr>
            <a:r>
              <a:rPr lang="en-GB" altLang="en-US" sz="1400" b="1" dirty="0" err="1">
                <a:solidFill>
                  <a:prstClr val="black"/>
                </a:solidFill>
                <a:latin typeface="Garamond" pitchFamily="18" charset="0"/>
              </a:rPr>
              <a:t>Spelke</a:t>
            </a:r>
            <a:r>
              <a:rPr lang="en-GB" altLang="en-US" sz="1400" b="1" dirty="0">
                <a:solidFill>
                  <a:prstClr val="black"/>
                </a:solidFill>
                <a:latin typeface="Garamond" pitchFamily="18" charset="0"/>
              </a:rPr>
              <a:t>, E.S.(2005)  Sex Differences in Intrinsic Aptitude for Mathematics and Science: A Critical Review. </a:t>
            </a:r>
            <a:r>
              <a:rPr lang="en-GB" altLang="en-US" sz="1400" i="1" dirty="0">
                <a:solidFill>
                  <a:prstClr val="black"/>
                </a:solidFill>
                <a:latin typeface="Garamond" pitchFamily="18" charset="0"/>
              </a:rPr>
              <a:t>American Psychologist, 60, 950–958.</a:t>
            </a:r>
            <a:endParaRPr lang="en-GB" altLang="en-US" sz="1400" b="1" dirty="0">
              <a:solidFill>
                <a:prstClr val="black"/>
              </a:solidFill>
              <a:latin typeface="Garamond" pitchFamily="18" charset="0"/>
            </a:endParaRPr>
          </a:p>
          <a:p>
            <a:endParaRPr lang="en-GB" altLang="en-US" sz="2000" dirty="0" smtClean="0">
              <a:ea typeface="ＭＳ Ｐゴシック" pitchFamily="34" charset="-128"/>
            </a:endParaRPr>
          </a:p>
          <a:p>
            <a:endParaRPr lang="en-GB" altLang="en-US" sz="2400" dirty="0" smtClean="0">
              <a:ea typeface="ＭＳ Ｐゴシック" pitchFamily="34" charset="-128"/>
            </a:endParaRPr>
          </a:p>
        </p:txBody>
      </p:sp>
      <p:sp>
        <p:nvSpPr>
          <p:cNvPr id="10244" name="Footer Placeholder 3"/>
          <p:cNvSpPr>
            <a:spLocks noGrp="1"/>
          </p:cNvSpPr>
          <p:nvPr>
            <p:ph type="ftr" sz="quarter" idx="4294967295"/>
          </p:nvPr>
        </p:nvSpPr>
        <p:spPr>
          <a:xfrm>
            <a:off x="1258888" y="6237288"/>
            <a:ext cx="626586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1"/>
              </a:buClr>
              <a:buSzPct val="65000"/>
              <a:buFont typeface="Wingdings" pitchFamily="2" charset="2"/>
              <a:buChar char="n"/>
              <a:defRPr sz="3000">
                <a:solidFill>
                  <a:schemeClr val="tx1"/>
                </a:solidFill>
                <a:latin typeface="Arial" charset="0"/>
                <a:ea typeface="ＭＳ Ｐゴシック" pitchFamily="34" charset="-128"/>
              </a:defRPr>
            </a:lvl1pPr>
            <a:lvl2pPr marL="742950" indent="-285750" algn="l" eaLnBrk="0" hangingPunct="0">
              <a:spcBef>
                <a:spcPct val="20000"/>
              </a:spcBef>
              <a:buClr>
                <a:schemeClr val="accent2"/>
              </a:buClr>
              <a:buSzPct val="60000"/>
              <a:buFont typeface="Wingdings" pitchFamily="2" charset="2"/>
              <a:buChar char="q"/>
              <a:defRPr sz="2600">
                <a:solidFill>
                  <a:schemeClr val="tx1"/>
                </a:solidFill>
                <a:latin typeface="Arial" charset="0"/>
                <a:ea typeface="ＭＳ Ｐゴシック" pitchFamily="34" charset="-128"/>
              </a:defRPr>
            </a:lvl2pPr>
            <a:lvl3pPr marL="1143000" indent="-228600" algn="l" eaLnBrk="0" hangingPunct="0">
              <a:spcBef>
                <a:spcPct val="20000"/>
              </a:spcBef>
              <a:buClr>
                <a:schemeClr val="accent1"/>
              </a:buClr>
              <a:buSzPct val="65000"/>
              <a:buFont typeface="Wingdings" pitchFamily="2" charset="2"/>
              <a:buChar char="n"/>
              <a:defRPr sz="2200">
                <a:solidFill>
                  <a:schemeClr val="tx1"/>
                </a:solidFill>
                <a:latin typeface="Arial" charset="0"/>
                <a:ea typeface="ＭＳ Ｐゴシック" pitchFamily="34" charset="-128"/>
              </a:defRPr>
            </a:lvl3pPr>
            <a:lvl4pPr marL="1600200" indent="-228600" algn="l" eaLnBrk="0" hangingPunct="0">
              <a:spcBef>
                <a:spcPct val="20000"/>
              </a:spcBef>
              <a:buClr>
                <a:schemeClr val="accent2"/>
              </a:buClr>
              <a:buSzPct val="70000"/>
              <a:buFont typeface="Wingdings" pitchFamily="2" charset="2"/>
              <a:buChar char="q"/>
              <a:defRPr sz="2000">
                <a:solidFill>
                  <a:schemeClr val="tx1"/>
                </a:solidFill>
                <a:latin typeface="Arial" charset="0"/>
                <a:ea typeface="ＭＳ Ｐゴシック" pitchFamily="34" charset="-128"/>
              </a:defRPr>
            </a:lvl4pPr>
            <a:lvl5pPr marL="2057400" indent="-228600" algn="l" eaLnBrk="0" hangingPunct="0">
              <a:spcBef>
                <a:spcPct val="20000"/>
              </a:spcBef>
              <a:buClr>
                <a:schemeClr val="accent1"/>
              </a:buClr>
              <a:buSzPct val="75000"/>
              <a:buFont typeface="Wingdings" pitchFamily="2" charset="2"/>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ea typeface="ＭＳ Ｐゴシック" pitchFamily="34" charset="-128"/>
              </a:defRPr>
            </a:lvl9pPr>
          </a:lstStyle>
          <a:p>
            <a:pPr algn="ctr" eaLnBrk="1" hangingPunct="1">
              <a:spcBef>
                <a:spcPct val="0"/>
              </a:spcBef>
              <a:buClrTx/>
              <a:buSzTx/>
              <a:buFontTx/>
              <a:buNone/>
            </a:pPr>
            <a:endParaRPr lang="en-GB" altLang="en-US" sz="1200" b="1" dirty="0" smtClean="0">
              <a:latin typeface="Garamond" pitchFamily="18" charset="0"/>
            </a:endParaRPr>
          </a:p>
          <a:p>
            <a:pPr algn="ctr" eaLnBrk="1" hangingPunct="1">
              <a:spcBef>
                <a:spcPct val="0"/>
              </a:spcBef>
              <a:buClrTx/>
              <a:buSzTx/>
              <a:buFontTx/>
              <a:buNone/>
            </a:pPr>
            <a:endParaRPr lang="en-GB" altLang="en-US" sz="1200" b="1" dirty="0" smtClean="0">
              <a:latin typeface="Garamond" pitchFamily="18" charset="0"/>
            </a:endParaRPr>
          </a:p>
          <a:p>
            <a:pPr algn="ctr" eaLnBrk="1" hangingPunct="1">
              <a:spcBef>
                <a:spcPct val="0"/>
              </a:spcBef>
              <a:buClrTx/>
              <a:buSzTx/>
              <a:buFontTx/>
              <a:buNone/>
            </a:pPr>
            <a:endParaRPr lang="en-GB" altLang="en-US" sz="1200" b="1" dirty="0" smtClean="0">
              <a:latin typeface="Garamond" pitchFamily="18" charset="0"/>
            </a:endParaRPr>
          </a:p>
        </p:txBody>
      </p:sp>
    </p:spTree>
    <p:extLst>
      <p:ext uri="{BB962C8B-B14F-4D97-AF65-F5344CB8AC3E}">
        <p14:creationId xmlns:p14="http://schemas.microsoft.com/office/powerpoint/2010/main" val="6967383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50106"/>
          </a:xfrm>
        </p:spPr>
        <p:txBody>
          <a:bodyPr/>
          <a:lstStyle/>
          <a:p>
            <a:pPr algn="ctr"/>
            <a:r>
              <a:rPr lang="en-GB" dirty="0" smtClean="0"/>
              <a:t>Mental Rotation ability</a:t>
            </a:r>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16632"/>
            <a:ext cx="84772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91" t="46512" r="10846" b="5704"/>
          <a:stretch/>
        </p:blipFill>
        <p:spPr bwMode="auto">
          <a:xfrm>
            <a:off x="539552" y="2267111"/>
            <a:ext cx="7745763" cy="204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4509120"/>
            <a:ext cx="5151997" cy="22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487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GB" b="1" dirty="0" smtClean="0"/>
              <a:t>Systemising: </a:t>
            </a:r>
            <a:r>
              <a:rPr lang="en-GB" sz="2000" b="1" dirty="0" smtClean="0"/>
              <a:t>drive to analyse and construct rule-based systems; rules that govern and predict how the system behaves.</a:t>
            </a:r>
            <a:endParaRPr lang="en-GB" sz="2000" b="1" dirty="0"/>
          </a:p>
        </p:txBody>
      </p:sp>
      <p:pic>
        <p:nvPicPr>
          <p:cNvPr id="5122" name="Picture 2"/>
          <p:cNvPicPr>
            <a:picLocks noGrp="1" noChangeAspect="1" noChangeArrowheads="1"/>
          </p:cNvPicPr>
          <p:nvPr>
            <p:ph sz="quarter" idx="2"/>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6056" y="2132856"/>
            <a:ext cx="36195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r="35398"/>
          <a:stretch/>
        </p:blipFill>
        <p:spPr bwMode="auto">
          <a:xfrm>
            <a:off x="33611" y="2276872"/>
            <a:ext cx="4677690" cy="29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480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579296" cy="1084982"/>
          </a:xfrm>
        </p:spPr>
        <p:txBody>
          <a:bodyPr>
            <a:normAutofit/>
          </a:bodyPr>
          <a:lstStyle/>
          <a:p>
            <a:pPr algn="ctr"/>
            <a:r>
              <a:rPr lang="en-GB" dirty="0" smtClean="0"/>
              <a:t>Why are there so few female </a:t>
            </a:r>
            <a:r>
              <a:rPr lang="en-GB" dirty="0" err="1" smtClean="0"/>
              <a:t>scietists</a:t>
            </a:r>
            <a:r>
              <a:rPr lang="en-GB" dirty="0" smtClean="0"/>
              <a:t>?</a:t>
            </a:r>
            <a:endParaRPr lang="en-GB"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323528" y="1916832"/>
            <a:ext cx="3657600" cy="363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2"/>
          </p:nvPr>
        </p:nvSpPr>
        <p:spPr>
          <a:xfrm>
            <a:off x="3347864" y="1628800"/>
            <a:ext cx="4896544" cy="4543400"/>
          </a:xfrm>
        </p:spPr>
        <p:txBody>
          <a:bodyPr>
            <a:normAutofit/>
          </a:bodyPr>
          <a:lstStyle/>
          <a:p>
            <a:r>
              <a:rPr lang="en-GB" b="1" i="1" u="sng" dirty="0" smtClean="0"/>
              <a:t>Brain </a:t>
            </a:r>
            <a:r>
              <a:rPr lang="en-GB" b="1" i="1" u="sng" dirty="0"/>
              <a:t>L</a:t>
            </a:r>
            <a:r>
              <a:rPr lang="en-GB" b="1" i="1" u="sng" dirty="0" smtClean="0"/>
              <a:t>evel</a:t>
            </a:r>
            <a:r>
              <a:rPr lang="en-GB" b="1" i="1" dirty="0" smtClean="0"/>
              <a:t>: Do girls just not have a ‘Science’ Brain’ ? </a:t>
            </a:r>
            <a:r>
              <a:rPr lang="en-GB" b="1" i="1" dirty="0" smtClean="0">
                <a:solidFill>
                  <a:srgbClr val="FF0000"/>
                </a:solidFill>
              </a:rPr>
              <a:t>[CAN’T]</a:t>
            </a:r>
          </a:p>
          <a:p>
            <a:endParaRPr lang="en-GB" b="1" i="1" dirty="0"/>
          </a:p>
          <a:p>
            <a:r>
              <a:rPr lang="en-GB" b="1" i="1" u="sng" dirty="0" smtClean="0"/>
              <a:t>Cognitive level</a:t>
            </a:r>
            <a:r>
              <a:rPr lang="en-GB" b="1" i="1" dirty="0" smtClean="0"/>
              <a:t>: Do girls just not have ‘what it takes?’ </a:t>
            </a:r>
            <a:r>
              <a:rPr lang="en-GB" b="1" i="1" dirty="0">
                <a:solidFill>
                  <a:srgbClr val="FF0000"/>
                </a:solidFill>
              </a:rPr>
              <a:t>[CAN’T]</a:t>
            </a:r>
          </a:p>
          <a:p>
            <a:endParaRPr lang="en-GB" b="1" i="1" dirty="0"/>
          </a:p>
          <a:p>
            <a:r>
              <a:rPr lang="en-GB" b="1" i="1" u="sng" dirty="0" smtClean="0"/>
              <a:t>Behavioural level</a:t>
            </a:r>
            <a:r>
              <a:rPr lang="en-GB" b="1" i="1" dirty="0" smtClean="0"/>
              <a:t>: Do girls just choose not to do Science? </a:t>
            </a:r>
            <a:r>
              <a:rPr lang="en-GB" b="1" i="1" dirty="0" smtClean="0">
                <a:solidFill>
                  <a:srgbClr val="FF0000"/>
                </a:solidFill>
              </a:rPr>
              <a:t>[WON’T]</a:t>
            </a:r>
          </a:p>
          <a:p>
            <a:endParaRPr lang="en-GB" sz="2000" b="1" i="1" dirty="0" smtClean="0"/>
          </a:p>
          <a:p>
            <a:endParaRPr lang="en-GB" sz="2000" b="1" i="1" dirty="0" smtClean="0"/>
          </a:p>
          <a:p>
            <a:endParaRPr lang="en-GB" sz="2000" b="1" i="1" dirty="0"/>
          </a:p>
        </p:txBody>
      </p:sp>
    </p:spTree>
    <p:extLst>
      <p:ext uri="{BB962C8B-B14F-4D97-AF65-F5344CB8AC3E}">
        <p14:creationId xmlns:p14="http://schemas.microsoft.com/office/powerpoint/2010/main" val="3224977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5"/>
          <p:cNvSpPr>
            <a:spLocks noGrp="1"/>
          </p:cNvSpPr>
          <p:nvPr>
            <p:ph type="title"/>
          </p:nvPr>
        </p:nvSpPr>
        <p:spPr/>
        <p:txBody>
          <a:bodyPr>
            <a:normAutofit/>
          </a:bodyPr>
          <a:lstStyle/>
          <a:p>
            <a:r>
              <a:rPr lang="en-GB" altLang="en-US" sz="4000" dirty="0" smtClean="0"/>
              <a:t>Why Don’t Girls do science?</a:t>
            </a:r>
          </a:p>
        </p:txBody>
      </p:sp>
      <p:sp>
        <p:nvSpPr>
          <p:cNvPr id="348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1"/>
              </a:buClr>
              <a:buSzPct val="65000"/>
              <a:buFont typeface="Wingdings" pitchFamily="-112" charset="2"/>
              <a:buChar char="n"/>
              <a:defRPr sz="3000">
                <a:solidFill>
                  <a:schemeClr val="tx1"/>
                </a:solidFill>
                <a:latin typeface="Arial" charset="0"/>
                <a:ea typeface="ＭＳ Ｐゴシック" pitchFamily="-112" charset="-128"/>
              </a:defRPr>
            </a:lvl1pPr>
            <a:lvl2pPr marL="742950" indent="-285750" algn="l" eaLnBrk="0" hangingPunct="0">
              <a:spcBef>
                <a:spcPct val="20000"/>
              </a:spcBef>
              <a:buClr>
                <a:schemeClr val="accent2"/>
              </a:buClr>
              <a:buSzPct val="60000"/>
              <a:buFont typeface="Wingdings" pitchFamily="-112" charset="2"/>
              <a:buChar char="q"/>
              <a:defRPr sz="2600">
                <a:solidFill>
                  <a:schemeClr val="tx1"/>
                </a:solidFill>
                <a:latin typeface="Arial" charset="0"/>
                <a:ea typeface="ＭＳ Ｐゴシック" pitchFamily="-112" charset="-128"/>
              </a:defRPr>
            </a:lvl2pPr>
            <a:lvl3pPr marL="1143000" indent="-228600" algn="l" eaLnBrk="0" hangingPunct="0">
              <a:spcBef>
                <a:spcPct val="20000"/>
              </a:spcBef>
              <a:buClr>
                <a:schemeClr val="accent1"/>
              </a:buClr>
              <a:buSzPct val="65000"/>
              <a:buFont typeface="Wingdings" pitchFamily="-112" charset="2"/>
              <a:buChar char="n"/>
              <a:defRPr sz="2200">
                <a:solidFill>
                  <a:schemeClr val="tx1"/>
                </a:solidFill>
                <a:latin typeface="Arial" charset="0"/>
                <a:ea typeface="ＭＳ Ｐゴシック" pitchFamily="-112" charset="-128"/>
              </a:defRPr>
            </a:lvl3pPr>
            <a:lvl4pPr marL="1600200" indent="-228600" algn="l" eaLnBrk="0" hangingPunct="0">
              <a:spcBef>
                <a:spcPct val="20000"/>
              </a:spcBef>
              <a:buClr>
                <a:schemeClr val="accent2"/>
              </a:buClr>
              <a:buSzPct val="70000"/>
              <a:buFont typeface="Wingdings" pitchFamily="-112" charset="2"/>
              <a:buChar char="q"/>
              <a:defRPr sz="2000">
                <a:solidFill>
                  <a:schemeClr val="tx1"/>
                </a:solidFill>
                <a:latin typeface="Arial" charset="0"/>
                <a:ea typeface="ＭＳ Ｐゴシック" pitchFamily="-112" charset="-128"/>
              </a:defRPr>
            </a:lvl4pPr>
            <a:lvl5pPr marL="2057400" indent="-228600" algn="l" eaLnBrk="0" hangingPunct="0">
              <a:spcBef>
                <a:spcPct val="20000"/>
              </a:spcBef>
              <a:buClr>
                <a:schemeClr val="accent1"/>
              </a:buClr>
              <a:buSzPct val="75000"/>
              <a:buFont typeface="Wingdings" pitchFamily="-112" charset="2"/>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9pPr>
          </a:lstStyle>
          <a:p>
            <a:pPr algn="ctr" eaLnBrk="1" hangingPunct="1">
              <a:spcBef>
                <a:spcPct val="0"/>
              </a:spcBef>
              <a:buClrTx/>
              <a:buSzTx/>
              <a:buFontTx/>
              <a:buNone/>
            </a:pPr>
            <a:endParaRPr lang="en-US" altLang="en-US" sz="1200" smtClean="0">
              <a:solidFill>
                <a:prstClr val="black"/>
              </a:solidFill>
              <a:latin typeface="Garamond" pitchFamily="-112" charset="0"/>
            </a:endParaRPr>
          </a:p>
        </p:txBody>
      </p:sp>
      <p:sp>
        <p:nvSpPr>
          <p:cNvPr id="34819" name="Content Placeholder 6"/>
          <p:cNvSpPr>
            <a:spLocks noGrp="1"/>
          </p:cNvSpPr>
          <p:nvPr>
            <p:ph sz="quarter" idx="1"/>
          </p:nvPr>
        </p:nvSpPr>
        <p:spPr>
          <a:xfrm>
            <a:off x="251520" y="1600200"/>
            <a:ext cx="4896544" cy="4572000"/>
          </a:xfrm>
        </p:spPr>
        <p:txBody>
          <a:bodyPr>
            <a:noAutofit/>
          </a:bodyPr>
          <a:lstStyle/>
          <a:p>
            <a:r>
              <a:rPr lang="en-GB" altLang="en-US" sz="2000" b="1" i="1" u="sng" dirty="0" smtClean="0"/>
              <a:t>Parents</a:t>
            </a:r>
            <a:r>
              <a:rPr lang="en-GB" altLang="en-US" sz="2000" b="1" i="1" dirty="0" smtClean="0"/>
              <a:t> are more likely to encourage sons to take advanced high school classes in chemistry, maths  and physics and have higher expectations for their success </a:t>
            </a:r>
            <a:r>
              <a:rPr lang="en-GB" altLang="en-US" sz="2000" b="1" dirty="0" smtClean="0"/>
              <a:t>(</a:t>
            </a:r>
            <a:r>
              <a:rPr lang="en-GB" altLang="en-US" sz="2000" b="1" dirty="0" err="1" smtClean="0"/>
              <a:t>Wigfield</a:t>
            </a:r>
            <a:r>
              <a:rPr lang="en-GB" altLang="en-US" sz="2000" b="1" dirty="0" smtClean="0"/>
              <a:t> et al, 2002)</a:t>
            </a:r>
          </a:p>
          <a:p>
            <a:endParaRPr lang="en-GB" altLang="en-US" sz="2000" b="1" dirty="0" smtClean="0"/>
          </a:p>
          <a:p>
            <a:r>
              <a:rPr lang="en-GB" altLang="en-US" sz="2000" b="1" i="1" dirty="0"/>
              <a:t>girls are thought to succeed because of </a:t>
            </a:r>
            <a:r>
              <a:rPr lang="en-GB" altLang="en-US" sz="2000" b="1" i="1" dirty="0" smtClean="0"/>
              <a:t>effort and </a:t>
            </a:r>
            <a:r>
              <a:rPr lang="en-GB" altLang="en-US" sz="2000" b="1" i="1" dirty="0"/>
              <a:t>fail because of lack of ability, whereas boys are </a:t>
            </a:r>
            <a:r>
              <a:rPr lang="en-GB" altLang="en-US" sz="2000" b="1" i="1" dirty="0" smtClean="0"/>
              <a:t>thought to </a:t>
            </a:r>
            <a:r>
              <a:rPr lang="en-GB" altLang="en-US" sz="2000" b="1" i="1" dirty="0"/>
              <a:t>succeed because of ability and fail because of lack </a:t>
            </a:r>
            <a:r>
              <a:rPr lang="en-GB" altLang="en-US" sz="2000" b="1" i="1" dirty="0" smtClean="0"/>
              <a:t>of effort.(</a:t>
            </a:r>
            <a:r>
              <a:rPr lang="en-GB" altLang="en-US" sz="2000" b="1" dirty="0" smtClean="0"/>
              <a:t>Gunderson</a:t>
            </a:r>
            <a:r>
              <a:rPr lang="en-GB" altLang="en-US" sz="2000" b="1" dirty="0"/>
              <a:t>, E. A</a:t>
            </a:r>
            <a:r>
              <a:rPr lang="en-GB" altLang="en-US" sz="2000" b="1" dirty="0" smtClean="0"/>
              <a:t>., et al (2012</a:t>
            </a:r>
            <a:r>
              <a:rPr lang="en-GB" altLang="en-US" sz="2000" b="1" dirty="0"/>
              <a:t>). </a:t>
            </a:r>
            <a:endParaRPr lang="en-GB" altLang="en-US" sz="2000" b="1" dirty="0" smtClean="0"/>
          </a:p>
        </p:txBody>
      </p:sp>
      <p:pic>
        <p:nvPicPr>
          <p:cNvPr id="8194"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220072" y="1556792"/>
            <a:ext cx="3790789" cy="37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0625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3200" dirty="0"/>
              <a:t>Why Don’t Girls do </a:t>
            </a:r>
            <a:r>
              <a:rPr lang="en-GB" altLang="en-US" sz="3200" dirty="0" smtClean="0"/>
              <a:t>science?</a:t>
            </a:r>
            <a:endParaRPr lang="en-GB" dirty="0"/>
          </a:p>
        </p:txBody>
      </p:sp>
      <p:sp>
        <p:nvSpPr>
          <p:cNvPr id="3" name="Content Placeholder 2"/>
          <p:cNvSpPr>
            <a:spLocks noGrp="1"/>
          </p:cNvSpPr>
          <p:nvPr>
            <p:ph sz="quarter" idx="1"/>
          </p:nvPr>
        </p:nvSpPr>
        <p:spPr/>
        <p:txBody>
          <a:bodyPr/>
          <a:lstStyle/>
          <a:p>
            <a:r>
              <a:rPr lang="en-GB" dirty="0" smtClean="0"/>
              <a:t>Teachers – </a:t>
            </a:r>
            <a:r>
              <a:rPr lang="en-GB" sz="1800" i="1" dirty="0" smtClean="0"/>
              <a:t>On the Origins of Gender Human Capital Gaps: short and long term consequences of teachers’ stereotypical biases (</a:t>
            </a:r>
            <a:r>
              <a:rPr lang="en-GB" sz="1800" i="1" dirty="0" err="1" smtClean="0"/>
              <a:t>Lavy</a:t>
            </a:r>
            <a:r>
              <a:rPr lang="en-GB" sz="1800" i="1" dirty="0" smtClean="0"/>
              <a:t> and Sand, 2015. </a:t>
            </a:r>
          </a:p>
          <a:p>
            <a:endParaRPr lang="en-GB" sz="2000" dirty="0"/>
          </a:p>
          <a:p>
            <a:pPr lvl="1"/>
            <a:r>
              <a:rPr lang="en-GB" sz="1700" dirty="0" smtClean="0"/>
              <a:t>8000 primary school pupils: Mismatch between classroom-based and national assessments – boys marked higher, girls marked lower </a:t>
            </a:r>
          </a:p>
          <a:p>
            <a:endParaRPr lang="en-GB" sz="2000" dirty="0" smtClean="0"/>
          </a:p>
          <a:p>
            <a:pPr lvl="1"/>
            <a:r>
              <a:rPr lang="en-GB" sz="1700" dirty="0" smtClean="0"/>
              <a:t>Bias score determined </a:t>
            </a:r>
          </a:p>
          <a:p>
            <a:pPr lvl="2"/>
            <a:r>
              <a:rPr lang="en-GB" dirty="0" smtClean="0"/>
              <a:t>middle school test scores  </a:t>
            </a:r>
          </a:p>
          <a:p>
            <a:pPr lvl="2"/>
            <a:r>
              <a:rPr lang="en-GB" dirty="0" smtClean="0"/>
              <a:t>high school matriculation scores  </a:t>
            </a:r>
          </a:p>
          <a:p>
            <a:pPr lvl="2"/>
            <a:r>
              <a:rPr lang="en-GB" dirty="0" smtClean="0"/>
              <a:t>students ratings of ability  </a:t>
            </a:r>
          </a:p>
          <a:p>
            <a:pPr lvl="2"/>
            <a:r>
              <a:rPr lang="en-GB" dirty="0" smtClean="0"/>
              <a:t>choice of STEM subjects.</a:t>
            </a:r>
          </a:p>
          <a:p>
            <a:endParaRPr lang="en-GB" sz="2000" dirty="0"/>
          </a:p>
          <a:p>
            <a:endParaRPr lang="en-GB" sz="2000" dirty="0"/>
          </a:p>
          <a:p>
            <a:endParaRPr lang="en-GB" sz="2000"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717032"/>
            <a:ext cx="28384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038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78098"/>
          </a:xfrm>
        </p:spPr>
        <p:txBody>
          <a:bodyPr/>
          <a:lstStyle/>
          <a:p>
            <a:r>
              <a:rPr lang="en-GB" altLang="en-US" sz="2800" b="1" dirty="0"/>
              <a:t>Why Don’t Girls do </a:t>
            </a:r>
            <a:r>
              <a:rPr lang="en-GB" altLang="en-US" sz="2800" b="1" dirty="0" smtClean="0"/>
              <a:t>science?</a:t>
            </a:r>
            <a:endParaRPr lang="en-GB" b="1" dirty="0"/>
          </a:p>
        </p:txBody>
      </p:sp>
      <p:pic>
        <p:nvPicPr>
          <p:cNvPr id="4"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1458963" y="1124744"/>
            <a:ext cx="6192838"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stretch>
            <a:fillRect/>
          </a:stretch>
        </p:blipFill>
        <p:spPr>
          <a:xfrm>
            <a:off x="418084" y="2866959"/>
            <a:ext cx="4133850" cy="2800350"/>
          </a:xfrm>
          <a:prstGeom prst="rect">
            <a:avLst/>
          </a:prstGeom>
        </p:spPr>
      </p:pic>
      <p:pic>
        <p:nvPicPr>
          <p:cNvPr id="6" name="Picture 5"/>
          <p:cNvPicPr>
            <a:picLocks noChangeAspect="1"/>
          </p:cNvPicPr>
          <p:nvPr/>
        </p:nvPicPr>
        <p:blipFill rotWithShape="1">
          <a:blip r:embed="rId4"/>
          <a:srcRect b="10148"/>
          <a:stretch/>
        </p:blipFill>
        <p:spPr>
          <a:xfrm>
            <a:off x="4555382" y="2996212"/>
            <a:ext cx="4238625" cy="2541844"/>
          </a:xfrm>
          <a:prstGeom prst="rect">
            <a:avLst/>
          </a:prstGeom>
        </p:spPr>
      </p:pic>
      <p:pic>
        <p:nvPicPr>
          <p:cNvPr id="7" name="Picture 6"/>
          <p:cNvPicPr>
            <a:picLocks noChangeAspect="1"/>
          </p:cNvPicPr>
          <p:nvPr/>
        </p:nvPicPr>
        <p:blipFill>
          <a:blip r:embed="rId5"/>
          <a:stretch>
            <a:fillRect/>
          </a:stretch>
        </p:blipFill>
        <p:spPr>
          <a:xfrm>
            <a:off x="3203848" y="5667309"/>
            <a:ext cx="3171825" cy="342900"/>
          </a:xfrm>
          <a:prstGeom prst="rect">
            <a:avLst/>
          </a:prstGeom>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3852" y="0"/>
            <a:ext cx="2414410" cy="15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47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3200" b="1" dirty="0"/>
              <a:t>Why Don’t Girls do </a:t>
            </a:r>
            <a:r>
              <a:rPr lang="en-GB" altLang="en-US" sz="3200" b="1" dirty="0" smtClean="0"/>
              <a:t>science?</a:t>
            </a:r>
            <a:endParaRPr lang="en-GB" dirty="0"/>
          </a:p>
        </p:txBody>
      </p:sp>
      <p:sp>
        <p:nvSpPr>
          <p:cNvPr id="4" name="Content Placeholder 3"/>
          <p:cNvSpPr>
            <a:spLocks noGrp="1"/>
          </p:cNvSpPr>
          <p:nvPr>
            <p:ph sz="quarter" idx="1"/>
          </p:nvPr>
        </p:nvSpPr>
        <p:spPr>
          <a:xfrm>
            <a:off x="457200" y="1847850"/>
            <a:ext cx="7467600" cy="4626102"/>
          </a:xfrm>
        </p:spPr>
        <p:txBody>
          <a:bodyPr>
            <a:normAutofit fontScale="92500" lnSpcReduction="10000"/>
          </a:bodyPr>
          <a:lstStyle/>
          <a:p>
            <a:r>
              <a:rPr lang="en-GB" dirty="0" smtClean="0"/>
              <a:t>‘</a:t>
            </a:r>
            <a:r>
              <a:rPr lang="en-GB" b="1" u="sng" dirty="0" smtClean="0"/>
              <a:t>Employers’ </a:t>
            </a:r>
            <a:r>
              <a:rPr lang="en-GB" dirty="0" smtClean="0"/>
              <a:t>hiring employees for arithmetic task</a:t>
            </a:r>
          </a:p>
          <a:p>
            <a:endParaRPr lang="en-GB" dirty="0" smtClean="0"/>
          </a:p>
          <a:p>
            <a:pPr lvl="1"/>
            <a:r>
              <a:rPr lang="en-GB" sz="2200" b="1" dirty="0" smtClean="0"/>
              <a:t>Appearance only – men twice as likely to be hired as women</a:t>
            </a:r>
          </a:p>
          <a:p>
            <a:pPr lvl="1"/>
            <a:endParaRPr lang="en-GB" sz="2200" b="1" dirty="0" smtClean="0"/>
          </a:p>
          <a:p>
            <a:pPr lvl="1"/>
            <a:r>
              <a:rPr lang="en-GB" sz="2200" b="1" dirty="0" smtClean="0"/>
              <a:t>Self-report – men ( who over-estimated performance) more likely to be hired than women ( who underestimated)</a:t>
            </a:r>
          </a:p>
          <a:p>
            <a:endParaRPr lang="en-GB" sz="2200" b="1" dirty="0"/>
          </a:p>
          <a:p>
            <a:pPr lvl="1"/>
            <a:r>
              <a:rPr lang="en-GB" sz="2200" b="1" dirty="0" smtClean="0"/>
              <a:t>Past performance data – reduced but did not eliminate bias.</a:t>
            </a:r>
          </a:p>
          <a:p>
            <a:endParaRPr lang="en-GB" dirty="0"/>
          </a:p>
          <a:p>
            <a:r>
              <a:rPr lang="en-GB" i="1" dirty="0" smtClean="0"/>
              <a:t>How stereotypes impair women’s careers in science (Reuben et al, 2014)</a:t>
            </a:r>
            <a:endParaRPr lang="en-GB"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50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4"/>
          <p:cNvGrpSpPr>
            <a:grpSpLocks/>
          </p:cNvGrpSpPr>
          <p:nvPr/>
        </p:nvGrpSpPr>
        <p:grpSpPr bwMode="auto">
          <a:xfrm>
            <a:off x="251520" y="842362"/>
            <a:ext cx="8156394" cy="5802914"/>
            <a:chOff x="251520" y="842362"/>
            <a:chExt cx="8156394" cy="5802914"/>
          </a:xfrm>
        </p:grpSpPr>
        <p:pic>
          <p:nvPicPr>
            <p:cNvPr id="1024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491" y="885872"/>
              <a:ext cx="3266423" cy="30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96001"/>
              <a:ext cx="1988838"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246" name="Group 1"/>
            <p:cNvGrpSpPr>
              <a:grpSpLocks/>
            </p:cNvGrpSpPr>
            <p:nvPr/>
          </p:nvGrpSpPr>
          <p:grpSpPr bwMode="auto">
            <a:xfrm>
              <a:off x="507447" y="2636912"/>
              <a:ext cx="7629341" cy="4008364"/>
              <a:chOff x="507447" y="2636912"/>
              <a:chExt cx="7629341" cy="4008364"/>
            </a:xfrm>
          </p:grpSpPr>
          <p:pic>
            <p:nvPicPr>
              <p:cNvPr id="102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47" y="4341813"/>
                <a:ext cx="3241675"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8" y="4422775"/>
                <a:ext cx="1836000" cy="182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648" y="2636912"/>
                <a:ext cx="209550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9318" y="4221088"/>
                <a:ext cx="2195513"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4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6412" y="842362"/>
              <a:ext cx="1692275"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itle 3"/>
          <p:cNvSpPr>
            <a:spLocks noGrp="1"/>
          </p:cNvSpPr>
          <p:nvPr>
            <p:ph type="title"/>
          </p:nvPr>
        </p:nvSpPr>
        <p:spPr>
          <a:xfrm>
            <a:off x="251520" y="-315416"/>
            <a:ext cx="7673280" cy="936104"/>
          </a:xfrm>
        </p:spPr>
        <p:txBody>
          <a:bodyPr>
            <a:normAutofit/>
          </a:bodyPr>
          <a:lstStyle/>
          <a:p>
            <a:pPr algn="ctr"/>
            <a:endParaRPr lang="en-GB" b="1" dirty="0"/>
          </a:p>
        </p:txBody>
      </p:sp>
    </p:spTree>
    <p:extLst>
      <p:ext uri="{BB962C8B-B14F-4D97-AF65-F5344CB8AC3E}">
        <p14:creationId xmlns:p14="http://schemas.microsoft.com/office/powerpoint/2010/main" val="274638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7467600" cy="778098"/>
          </a:xfrm>
        </p:spPr>
        <p:txBody>
          <a:bodyPr>
            <a:normAutofit/>
          </a:bodyPr>
          <a:lstStyle/>
          <a:p>
            <a:pPr algn="ctr"/>
            <a:r>
              <a:rPr lang="en-GB" altLang="en-US" b="1" dirty="0" smtClean="0"/>
              <a:t>Stereotype threat.</a:t>
            </a:r>
          </a:p>
        </p:txBody>
      </p:sp>
      <p:sp>
        <p:nvSpPr>
          <p:cNvPr id="27651" name="Content Placeholder 2"/>
          <p:cNvSpPr>
            <a:spLocks noGrp="1"/>
          </p:cNvSpPr>
          <p:nvPr>
            <p:ph sz="quarter" idx="1"/>
          </p:nvPr>
        </p:nvSpPr>
        <p:spPr>
          <a:xfrm>
            <a:off x="457200" y="1268760"/>
            <a:ext cx="8002588" cy="4862165"/>
          </a:xfrm>
        </p:spPr>
        <p:txBody>
          <a:bodyPr/>
          <a:lstStyle/>
          <a:p>
            <a:r>
              <a:rPr lang="en-GB" altLang="en-US" b="1" dirty="0" smtClean="0"/>
              <a:t>Stereotype threat</a:t>
            </a:r>
            <a:r>
              <a:rPr lang="en-GB" altLang="en-US" dirty="0" smtClean="0"/>
              <a:t> is the experience of anxiety or concern in a situation where a person has the potential to confirm a negative </a:t>
            </a:r>
            <a:r>
              <a:rPr lang="en-GB" altLang="en-US" u="sng" dirty="0" smtClean="0">
                <a:hlinkClick r:id="rId3" tooltip="Stereotype"/>
              </a:rPr>
              <a:t>stereotype</a:t>
            </a:r>
            <a:r>
              <a:rPr lang="en-GB" altLang="en-US" u="sng" dirty="0" smtClean="0"/>
              <a:t> </a:t>
            </a:r>
            <a:r>
              <a:rPr lang="en-GB" altLang="en-US" dirty="0" smtClean="0"/>
              <a:t>about their social group</a:t>
            </a:r>
          </a:p>
          <a:p>
            <a:endParaRPr lang="en-GB" altLang="en-US" dirty="0" smtClean="0"/>
          </a:p>
          <a:p>
            <a:r>
              <a:rPr lang="en-GB" altLang="en-US" dirty="0" smtClean="0"/>
              <a:t>Covert (‘in the air’) or overt (priming) stereotype threat results in significant decline in performance</a:t>
            </a:r>
          </a:p>
        </p:txBody>
      </p:sp>
      <p:sp>
        <p:nvSpPr>
          <p:cNvPr id="27652" name="Footer Placeholder 3"/>
          <p:cNvSpPr>
            <a:spLocks noGrp="1"/>
          </p:cNvSpPr>
          <p:nvPr>
            <p:ph type="ftr" sz="quarter" idx="16"/>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lr>
                <a:schemeClr val="accent1"/>
              </a:buClr>
              <a:buSzPct val="65000"/>
              <a:buFont typeface="Wingdings" pitchFamily="-112" charset="2"/>
              <a:buChar char="n"/>
              <a:defRPr sz="3000">
                <a:solidFill>
                  <a:schemeClr val="tx1"/>
                </a:solidFill>
                <a:latin typeface="Arial" charset="0"/>
                <a:ea typeface="ＭＳ Ｐゴシック" pitchFamily="-112" charset="-128"/>
              </a:defRPr>
            </a:lvl1pPr>
            <a:lvl2pPr marL="742950" indent="-285750" algn="l" eaLnBrk="0" hangingPunct="0">
              <a:spcBef>
                <a:spcPct val="20000"/>
              </a:spcBef>
              <a:buClr>
                <a:schemeClr val="accent2"/>
              </a:buClr>
              <a:buSzPct val="60000"/>
              <a:buFont typeface="Wingdings" pitchFamily="-112" charset="2"/>
              <a:buChar char="q"/>
              <a:defRPr sz="2600">
                <a:solidFill>
                  <a:schemeClr val="tx1"/>
                </a:solidFill>
                <a:latin typeface="Arial" charset="0"/>
                <a:ea typeface="ＭＳ Ｐゴシック" pitchFamily="-112" charset="-128"/>
              </a:defRPr>
            </a:lvl2pPr>
            <a:lvl3pPr marL="1143000" indent="-228600" algn="l" eaLnBrk="0" hangingPunct="0">
              <a:spcBef>
                <a:spcPct val="20000"/>
              </a:spcBef>
              <a:buClr>
                <a:schemeClr val="accent1"/>
              </a:buClr>
              <a:buSzPct val="65000"/>
              <a:buFont typeface="Wingdings" pitchFamily="-112" charset="2"/>
              <a:buChar char="n"/>
              <a:defRPr sz="2200">
                <a:solidFill>
                  <a:schemeClr val="tx1"/>
                </a:solidFill>
                <a:latin typeface="Arial" charset="0"/>
                <a:ea typeface="ＭＳ Ｐゴシック" pitchFamily="-112" charset="-128"/>
              </a:defRPr>
            </a:lvl3pPr>
            <a:lvl4pPr marL="1600200" indent="-228600" algn="l" eaLnBrk="0" hangingPunct="0">
              <a:spcBef>
                <a:spcPct val="20000"/>
              </a:spcBef>
              <a:buClr>
                <a:schemeClr val="accent2"/>
              </a:buClr>
              <a:buSzPct val="70000"/>
              <a:buFont typeface="Wingdings" pitchFamily="-112" charset="2"/>
              <a:buChar char="q"/>
              <a:defRPr sz="2000">
                <a:solidFill>
                  <a:schemeClr val="tx1"/>
                </a:solidFill>
                <a:latin typeface="Arial" charset="0"/>
                <a:ea typeface="ＭＳ Ｐゴシック" pitchFamily="-112" charset="-128"/>
              </a:defRPr>
            </a:lvl4pPr>
            <a:lvl5pPr marL="2057400" indent="-228600" algn="l" eaLnBrk="0" hangingPunct="0">
              <a:spcBef>
                <a:spcPct val="20000"/>
              </a:spcBef>
              <a:buClr>
                <a:schemeClr val="accent1"/>
              </a:buClr>
              <a:buSzPct val="75000"/>
              <a:buFont typeface="Wingdings" pitchFamily="-112" charset="2"/>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chemeClr val="accent1"/>
              </a:buClr>
              <a:buSzPct val="75000"/>
              <a:buFont typeface="Wingdings" pitchFamily="-112" charset="2"/>
              <a:buChar char="§"/>
              <a:defRPr sz="2000">
                <a:solidFill>
                  <a:schemeClr val="tx1"/>
                </a:solidFill>
                <a:latin typeface="Arial" charset="0"/>
                <a:ea typeface="ＭＳ Ｐゴシック" pitchFamily="-112" charset="-128"/>
              </a:defRPr>
            </a:lvl9pPr>
          </a:lstStyle>
          <a:p>
            <a:pPr algn="ctr" eaLnBrk="1" hangingPunct="1">
              <a:spcBef>
                <a:spcPct val="0"/>
              </a:spcBef>
              <a:buClrTx/>
              <a:buSzTx/>
              <a:buFontTx/>
              <a:buNone/>
            </a:pPr>
            <a:r>
              <a:rPr lang="en-US" altLang="en-US" sz="1200" smtClean="0">
                <a:solidFill>
                  <a:prstClr val="black"/>
                </a:solidFill>
                <a:latin typeface="Garamond" pitchFamily="-112" charset="0"/>
              </a:rPr>
              <a:t>Steele and Aronson, 1995</a:t>
            </a:r>
          </a:p>
        </p:txBody>
      </p:sp>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2987824" y="4145655"/>
            <a:ext cx="2605088" cy="2686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094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851694"/>
          </a:xfrm>
        </p:spPr>
        <p:txBody>
          <a:bodyPr/>
          <a:lstStyle/>
          <a:p>
            <a:pPr algn="ctr"/>
            <a:r>
              <a:rPr lang="en-GB" dirty="0" err="1" smtClean="0"/>
              <a:t>NeuroNonsense</a:t>
            </a:r>
            <a:endParaRPr lang="en-GB" dirty="0"/>
          </a:p>
        </p:txBody>
      </p:sp>
      <p:sp>
        <p:nvSpPr>
          <p:cNvPr id="5" name="Text Placeholder 4"/>
          <p:cNvSpPr>
            <a:spLocks noGrp="1"/>
          </p:cNvSpPr>
          <p:nvPr>
            <p:ph type="body" sz="quarter" idx="1"/>
          </p:nvPr>
        </p:nvSpPr>
        <p:spPr/>
        <p:txBody>
          <a:bodyPr/>
          <a:lstStyle/>
          <a:p>
            <a:pPr algn="ctr"/>
            <a:r>
              <a:rPr lang="en-GB" dirty="0" err="1" smtClean="0"/>
              <a:t>Neurotrash</a:t>
            </a:r>
            <a:endParaRPr lang="en-GB" dirty="0"/>
          </a:p>
        </p:txBody>
      </p:sp>
      <p:sp>
        <p:nvSpPr>
          <p:cNvPr id="6" name="Text Placeholder 5"/>
          <p:cNvSpPr>
            <a:spLocks noGrp="1"/>
          </p:cNvSpPr>
          <p:nvPr>
            <p:ph type="body" sz="quarter" idx="3"/>
          </p:nvPr>
        </p:nvSpPr>
        <p:spPr>
          <a:xfrm>
            <a:off x="4572000" y="1569720"/>
            <a:ext cx="3429000" cy="658368"/>
          </a:xfrm>
        </p:spPr>
        <p:txBody>
          <a:bodyPr/>
          <a:lstStyle/>
          <a:p>
            <a:pPr algn="ctr"/>
            <a:r>
              <a:rPr lang="en-GB" dirty="0" err="1" smtClean="0"/>
              <a:t>Neurosexism</a:t>
            </a:r>
            <a:endParaRPr lang="en-GB" dirty="0"/>
          </a:p>
        </p:txBody>
      </p:sp>
      <p:pic>
        <p:nvPicPr>
          <p:cNvPr id="4098"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4008" y="2342149"/>
            <a:ext cx="3342859" cy="18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359306" y="4192139"/>
            <a:ext cx="1338459"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276872"/>
            <a:ext cx="1917019" cy="19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936" y="4282683"/>
            <a:ext cx="1256054"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descr="Brain Sex"/>
          <p:cNvPicPr>
            <a:picLocks noChangeAspect="1" noChangeArrowheads="1"/>
          </p:cNvPicPr>
          <p:nvPr/>
        </p:nvPicPr>
        <p:blipFill>
          <a:blip r:embed="rId6" cstate="print">
            <a:extLst>
              <a:ext uri="{28A0092B-C50C-407E-A947-70E740481C1C}">
                <a14:useLocalDpi xmlns:a14="http://schemas.microsoft.com/office/drawing/2010/main" val="0"/>
              </a:ext>
            </a:extLst>
          </a:blip>
          <a:srcRect l="18898" r="18898"/>
          <a:stretch>
            <a:fillRect/>
          </a:stretch>
        </p:blipFill>
        <p:spPr bwMode="auto">
          <a:xfrm rot="544325">
            <a:off x="1607861" y="4512632"/>
            <a:ext cx="1097870"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064" y="4014000"/>
            <a:ext cx="2701050" cy="28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2616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en-US" altLang="en-US" dirty="0" smtClean="0"/>
          </a:p>
        </p:txBody>
      </p:sp>
      <p:pic>
        <p:nvPicPr>
          <p:cNvPr id="45059" name="magicImg" descr="F9Zr35w8NTiDHdQWfyC"/>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47664" y="1916832"/>
            <a:ext cx="2559050" cy="3849687"/>
          </a:xfrm>
          <a:noFill/>
        </p:spPr>
      </p:pic>
      <p:pic>
        <p:nvPicPr>
          <p:cNvPr id="45060" name="Picture 6" descr="Boys and girls 2_"/>
          <p:cNvPicPr>
            <a:picLocks noChangeAspect="1" noChangeArrowheads="1"/>
          </p:cNvPicPr>
          <p:nvPr/>
        </p:nvPicPr>
        <p:blipFill>
          <a:blip r:embed="rId4">
            <a:extLst>
              <a:ext uri="{28A0092B-C50C-407E-A947-70E740481C1C}">
                <a14:useLocalDpi xmlns:a14="http://schemas.microsoft.com/office/drawing/2010/main" val="0"/>
              </a:ext>
            </a:extLst>
          </a:blip>
          <a:srcRect l="18121" t="12685" r="25700"/>
          <a:stretch>
            <a:fillRect/>
          </a:stretch>
        </p:blipFill>
        <p:spPr bwMode="auto">
          <a:xfrm>
            <a:off x="5076056" y="1873786"/>
            <a:ext cx="2478088"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32656"/>
            <a:ext cx="1490781" cy="14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287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dirty="0">
                <a:latin typeface="Arial" charset="0"/>
              </a:rPr>
              <a:t>Connection-wise analysis.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2061"/>
          <a:stretch/>
        </p:blipFill>
        <p:spPr bwMode="auto">
          <a:xfrm>
            <a:off x="467544" y="1310537"/>
            <a:ext cx="2848320" cy="28385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©2014 by National Academy of Sciences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704" y="21734"/>
            <a:ext cx="65913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4" y="1772816"/>
            <a:ext cx="3465720" cy="17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23928" y="3645024"/>
            <a:ext cx="4894632" cy="2585323"/>
          </a:xfrm>
          <a:prstGeom prst="rect">
            <a:avLst/>
          </a:prstGeom>
          <a:noFill/>
        </p:spPr>
        <p:txBody>
          <a:bodyPr wrap="square" rtlCol="0">
            <a:spAutoFit/>
          </a:bodyPr>
          <a:lstStyle/>
          <a:p>
            <a:r>
              <a:rPr lang="en-GB" i="1" dirty="0" smtClean="0"/>
              <a:t>“Taken </a:t>
            </a:r>
            <a:r>
              <a:rPr lang="en-GB" i="1" dirty="0"/>
              <a:t>together, these results reveal fundamental sex differences in the structural architecture of the human brain. </a:t>
            </a:r>
            <a:r>
              <a:rPr lang="en-GB" i="1" dirty="0" smtClean="0"/>
              <a:t>……The </a:t>
            </a:r>
            <a:r>
              <a:rPr lang="en-GB" i="1" dirty="0"/>
              <a:t>observations suggest that male brains are structured to facilitate connectivity between perception and coordinated action, whereas female brains are designed to facilitate communication between analytical and intuitive processing modes</a:t>
            </a:r>
            <a:r>
              <a:rPr lang="en-GB" i="1" dirty="0" smtClean="0"/>
              <a:t>.”</a:t>
            </a:r>
            <a:endParaRPr lang="en-GB" i="1" dirty="0"/>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89" y="76690"/>
            <a:ext cx="1703041" cy="104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5440" y="4531908"/>
            <a:ext cx="3212159" cy="1477328"/>
          </a:xfrm>
          <a:prstGeom prst="rect">
            <a:avLst/>
          </a:prstGeom>
          <a:noFill/>
        </p:spPr>
        <p:txBody>
          <a:bodyPr wrap="square" rtlCol="0">
            <a:spAutoFit/>
          </a:bodyPr>
          <a:lstStyle/>
          <a:p>
            <a:r>
              <a:rPr lang="en-US" dirty="0" smtClean="0"/>
              <a:t>“Males have better motor and spatial abilities, whereas females have superior memory and social cognition skills”</a:t>
            </a:r>
            <a:endParaRPr lang="en-GB" dirty="0"/>
          </a:p>
        </p:txBody>
      </p:sp>
    </p:spTree>
    <p:extLst>
      <p:ext uri="{BB962C8B-B14F-4D97-AF65-F5344CB8AC3E}">
        <p14:creationId xmlns:p14="http://schemas.microsoft.com/office/powerpoint/2010/main" val="4115067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0"/>
            <a:ext cx="7704559" cy="176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00808"/>
            <a:ext cx="3151740" cy="4320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5389"/>
          <a:stretch/>
        </p:blipFill>
        <p:spPr bwMode="auto">
          <a:xfrm>
            <a:off x="251520" y="5789850"/>
            <a:ext cx="8712968" cy="827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943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41912" y="836712"/>
            <a:ext cx="6038850" cy="4633912"/>
            <a:chOff x="1552575" y="1550988"/>
            <a:chExt cx="6038850" cy="4633912"/>
          </a:xfrm>
        </p:grpSpPr>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3460750"/>
              <a:ext cx="60388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276475"/>
              <a:ext cx="5354638" cy="162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550988"/>
              <a:ext cx="2870200" cy="68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396462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permeable brain: The hardwired brain or the entangled brain?</a:t>
            </a:r>
            <a:endParaRPr lang="en-GB"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768" y="4005064"/>
            <a:ext cx="3825906"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00808"/>
            <a:ext cx="2436893" cy="20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785808"/>
            <a:ext cx="3417402"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n external file that holds a picture, illustration, etc.&#10;Object name is nihms-442600-f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930" y="1484784"/>
            <a:ext cx="5108716" cy="20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5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1+#ppt_w/2"/>
                                          </p:val>
                                        </p:tav>
                                        <p:tav tm="100000">
                                          <p:val>
                                            <p:strVal val="#ppt_x"/>
                                          </p:val>
                                        </p:tav>
                                      </p:tavLst>
                                    </p:anim>
                                    <p:anim calcmode="lin" valueType="num">
                                      <p:cBhvr additive="base">
                                        <p:cTn id="8"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46"/>
                                        </p:tgtEl>
                                        <p:attrNameLst>
                                          <p:attrName>style.visibility</p:attrName>
                                        </p:attrNameLst>
                                      </p:cBhvr>
                                      <p:to>
                                        <p:strVal val="visible"/>
                                      </p:to>
                                    </p:set>
                                    <p:anim calcmode="lin" valueType="num">
                                      <p:cBhvr additive="base">
                                        <p:cTn id="13" dur="500" fill="hold"/>
                                        <p:tgtEl>
                                          <p:spTgt spid="10246"/>
                                        </p:tgtEl>
                                        <p:attrNameLst>
                                          <p:attrName>ppt_x</p:attrName>
                                        </p:attrNameLst>
                                      </p:cBhvr>
                                      <p:tavLst>
                                        <p:tav tm="0">
                                          <p:val>
                                            <p:strVal val="1+#ppt_w/2"/>
                                          </p:val>
                                        </p:tav>
                                        <p:tav tm="100000">
                                          <p:val>
                                            <p:strVal val="#ppt_x"/>
                                          </p:val>
                                        </p:tav>
                                      </p:tavLst>
                                    </p:anim>
                                    <p:anim calcmode="lin" valueType="num">
                                      <p:cBhvr additive="base">
                                        <p:cTn id="14" dur="500" fill="hold"/>
                                        <p:tgtEl>
                                          <p:spTgt spid="1024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44"/>
                                        </p:tgtEl>
                                        <p:attrNameLst>
                                          <p:attrName>style.visibility</p:attrName>
                                        </p:attrNameLst>
                                      </p:cBhvr>
                                      <p:to>
                                        <p:strVal val="visible"/>
                                      </p:to>
                                    </p:set>
                                    <p:anim calcmode="lin" valueType="num">
                                      <p:cBhvr additive="base">
                                        <p:cTn id="25" dur="500" fill="hold"/>
                                        <p:tgtEl>
                                          <p:spTgt spid="10244"/>
                                        </p:tgtEl>
                                        <p:attrNameLst>
                                          <p:attrName>ppt_x</p:attrName>
                                        </p:attrNameLst>
                                      </p:cBhvr>
                                      <p:tavLst>
                                        <p:tav tm="0">
                                          <p:val>
                                            <p:strVal val="#ppt_x"/>
                                          </p:val>
                                        </p:tav>
                                        <p:tav tm="100000">
                                          <p:val>
                                            <p:strVal val="#ppt_x"/>
                                          </p:val>
                                        </p:tav>
                                      </p:tavLst>
                                    </p:anim>
                                    <p:anim calcmode="lin" valueType="num">
                                      <p:cBhvr additive="base">
                                        <p:cTn id="26"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188640"/>
            <a:ext cx="7673280" cy="648072"/>
          </a:xfrm>
        </p:spPr>
        <p:txBody>
          <a:bodyPr>
            <a:normAutofit fontScale="90000"/>
          </a:bodyPr>
          <a:lstStyle/>
          <a:p>
            <a:r>
              <a:rPr lang="en-GB" b="1" dirty="0" smtClean="0"/>
              <a:t>Stereotype threat and Maths anxiety</a:t>
            </a:r>
            <a:endParaRPr lang="en-GB" b="1" dirty="0"/>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982871" y="980728"/>
            <a:ext cx="1777374" cy="1296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6" name="Content Placeholder 5"/>
          <p:cNvSpPr>
            <a:spLocks noGrp="1"/>
          </p:cNvSpPr>
          <p:nvPr>
            <p:ph sz="quarter" idx="2"/>
          </p:nvPr>
        </p:nvSpPr>
        <p:spPr>
          <a:xfrm>
            <a:off x="4932040" y="1124744"/>
            <a:ext cx="2995808" cy="5047456"/>
          </a:xfrm>
        </p:spPr>
        <p:txBody>
          <a:bodyPr>
            <a:normAutofit fontScale="92500" lnSpcReduction="20000"/>
          </a:bodyPr>
          <a:lstStyle/>
          <a:p>
            <a:r>
              <a:rPr lang="en-GB" dirty="0" smtClean="0"/>
              <a:t>Attentional bias towards negative feedback</a:t>
            </a:r>
          </a:p>
          <a:p>
            <a:endParaRPr lang="en-GB" dirty="0"/>
          </a:p>
          <a:p>
            <a:r>
              <a:rPr lang="en-GB" dirty="0" smtClean="0"/>
              <a:t>Earlier termination of tasks following negative feedback</a:t>
            </a:r>
          </a:p>
          <a:p>
            <a:endParaRPr lang="en-GB" dirty="0"/>
          </a:p>
          <a:p>
            <a:r>
              <a:rPr lang="en-GB" dirty="0" smtClean="0"/>
              <a:t>Failure to access additional support</a:t>
            </a:r>
          </a:p>
          <a:p>
            <a:endParaRPr lang="en-GB" dirty="0"/>
          </a:p>
          <a:p>
            <a:endParaRPr lang="en-GB" dirty="0" smtClean="0"/>
          </a:p>
          <a:p>
            <a:endParaRPr lang="en-GB" dirty="0" smtClean="0"/>
          </a:p>
          <a:p>
            <a:r>
              <a:rPr lang="en-GB" dirty="0" smtClean="0"/>
              <a:t>Girls show higher levels of maths anxiety than boys</a:t>
            </a:r>
            <a:endParaRPr lang="en-GB"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725144"/>
            <a:ext cx="2519996" cy="158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708920"/>
            <a:ext cx="4563584" cy="1512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474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a:latin typeface="Arial" charset="0"/>
              </a:rPr>
              <a:t>Depiction of regions and scatter plots from Analysis 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520" y="6283380"/>
            <a:ext cx="2534400" cy="5054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3760" y="979303"/>
            <a:ext cx="352080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813760" y="5972307"/>
            <a:ext cx="3918240"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Ian M. Lyons, and Sian L. Beilock Cereb. Cortex 2012;22:2102-2110</a:t>
            </a:r>
          </a:p>
        </p:txBody>
      </p:sp>
      <p:sp>
        <p:nvSpPr>
          <p:cNvPr id="3077" name="Text Box 5"/>
          <p:cNvSpPr txBox="1">
            <a:spLocks noChangeArrowheads="1"/>
          </p:cNvSpPr>
          <p:nvPr/>
        </p:nvSpPr>
        <p:spPr bwMode="auto">
          <a:xfrm>
            <a:off x="97920" y="6450438"/>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 The Author 2011. Published by Oxford University Press. All rights reserved. For permissions, please e-mail: journals.permissions@oup.com</a:t>
            </a:r>
          </a:p>
        </p:txBody>
      </p:sp>
    </p:spTree>
    <p:extLst>
      <p:ext uri="{BB962C8B-B14F-4D97-AF65-F5344CB8AC3E}">
        <p14:creationId xmlns:p14="http://schemas.microsoft.com/office/powerpoint/2010/main" val="1409389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579296" cy="1084982"/>
          </a:xfrm>
        </p:spPr>
        <p:txBody>
          <a:bodyPr>
            <a:normAutofit/>
          </a:bodyPr>
          <a:lstStyle/>
          <a:p>
            <a:pPr algn="ctr"/>
            <a:r>
              <a:rPr lang="en-GB" dirty="0" smtClean="0"/>
              <a:t>Solving the female scientist ‘problem’?</a:t>
            </a:r>
            <a:endParaRPr lang="en-GB"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323528" y="1916832"/>
            <a:ext cx="3657600" cy="363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2"/>
          </p:nvPr>
        </p:nvSpPr>
        <p:spPr>
          <a:xfrm>
            <a:off x="3347864" y="1628800"/>
            <a:ext cx="4896544" cy="4543400"/>
          </a:xfrm>
        </p:spPr>
        <p:txBody>
          <a:bodyPr>
            <a:normAutofit/>
          </a:bodyPr>
          <a:lstStyle/>
          <a:p>
            <a:r>
              <a:rPr lang="en-GB" sz="2800" b="1" i="1" dirty="0" smtClean="0"/>
              <a:t>Our brains are plastic!</a:t>
            </a:r>
          </a:p>
          <a:p>
            <a:endParaRPr lang="en-GB" sz="2800" b="1" i="1" dirty="0"/>
          </a:p>
          <a:p>
            <a:r>
              <a:rPr lang="en-GB" sz="2800" b="1" i="1" dirty="0" smtClean="0"/>
              <a:t>Beware </a:t>
            </a:r>
            <a:r>
              <a:rPr lang="en-GB" sz="2800" b="1" i="1" dirty="0" err="1" smtClean="0"/>
              <a:t>neurononsense</a:t>
            </a:r>
            <a:r>
              <a:rPr lang="en-GB" sz="2800" b="1" i="1" dirty="0" smtClean="0"/>
              <a:t>.</a:t>
            </a:r>
          </a:p>
          <a:p>
            <a:endParaRPr lang="en-GB" sz="2800" b="1" i="1" dirty="0"/>
          </a:p>
          <a:p>
            <a:r>
              <a:rPr lang="en-GB" sz="2800" b="1" i="1" dirty="0" smtClean="0"/>
              <a:t>Empower our girls!</a:t>
            </a:r>
          </a:p>
          <a:p>
            <a:endParaRPr lang="en-GB" sz="2800" b="1" i="1" dirty="0"/>
          </a:p>
        </p:txBody>
      </p:sp>
    </p:spTree>
    <p:extLst>
      <p:ext uri="{BB962C8B-B14F-4D97-AF65-F5344CB8AC3E}">
        <p14:creationId xmlns:p14="http://schemas.microsoft.com/office/powerpoint/2010/main" val="3869069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851694"/>
          </a:xfrm>
        </p:spPr>
        <p:txBody>
          <a:bodyPr/>
          <a:lstStyle/>
          <a:p>
            <a:pPr algn="ctr"/>
            <a:r>
              <a:rPr lang="en-GB" dirty="0" err="1" smtClean="0"/>
              <a:t>NeuroNonsense</a:t>
            </a:r>
            <a:endParaRPr lang="en-GB" dirty="0"/>
          </a:p>
        </p:txBody>
      </p:sp>
      <p:sp>
        <p:nvSpPr>
          <p:cNvPr id="5" name="Text Placeholder 4"/>
          <p:cNvSpPr>
            <a:spLocks noGrp="1"/>
          </p:cNvSpPr>
          <p:nvPr>
            <p:ph type="body" sz="quarter" idx="1"/>
          </p:nvPr>
        </p:nvSpPr>
        <p:spPr/>
        <p:txBody>
          <a:bodyPr/>
          <a:lstStyle/>
          <a:p>
            <a:pPr algn="ctr"/>
            <a:r>
              <a:rPr lang="en-GB" dirty="0" err="1" smtClean="0"/>
              <a:t>Neurotrash</a:t>
            </a:r>
            <a:endParaRPr lang="en-GB" dirty="0"/>
          </a:p>
        </p:txBody>
      </p:sp>
      <p:sp>
        <p:nvSpPr>
          <p:cNvPr id="6" name="Text Placeholder 5"/>
          <p:cNvSpPr>
            <a:spLocks noGrp="1"/>
          </p:cNvSpPr>
          <p:nvPr>
            <p:ph type="body" sz="quarter" idx="3"/>
          </p:nvPr>
        </p:nvSpPr>
        <p:spPr>
          <a:xfrm>
            <a:off x="4572000" y="1569720"/>
            <a:ext cx="3429000" cy="658368"/>
          </a:xfrm>
        </p:spPr>
        <p:txBody>
          <a:bodyPr/>
          <a:lstStyle/>
          <a:p>
            <a:pPr algn="ctr"/>
            <a:r>
              <a:rPr lang="en-GB" dirty="0" err="1" smtClean="0"/>
              <a:t>Neurosexism</a:t>
            </a:r>
            <a:endParaRPr lang="en-GB" dirty="0"/>
          </a:p>
        </p:txBody>
      </p:sp>
      <p:pic>
        <p:nvPicPr>
          <p:cNvPr id="4098"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4008" y="2342149"/>
            <a:ext cx="3342859" cy="18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359306" y="4192139"/>
            <a:ext cx="1338459"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2276872"/>
            <a:ext cx="1917019" cy="19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936" y="4282683"/>
            <a:ext cx="1256054"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descr="Brain Sex"/>
          <p:cNvPicPr>
            <a:picLocks noChangeAspect="1" noChangeArrowheads="1"/>
          </p:cNvPicPr>
          <p:nvPr/>
        </p:nvPicPr>
        <p:blipFill>
          <a:blip r:embed="rId6" cstate="print">
            <a:extLst>
              <a:ext uri="{28A0092B-C50C-407E-A947-70E740481C1C}">
                <a14:useLocalDpi xmlns:a14="http://schemas.microsoft.com/office/drawing/2010/main" val="0"/>
              </a:ext>
            </a:extLst>
          </a:blip>
          <a:srcRect l="18898" r="18898"/>
          <a:stretch>
            <a:fillRect/>
          </a:stretch>
        </p:blipFill>
        <p:spPr bwMode="auto">
          <a:xfrm rot="544325">
            <a:off x="1607861" y="4512632"/>
            <a:ext cx="1097870"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064" y="4014000"/>
            <a:ext cx="2701050" cy="28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5270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b="1" dirty="0" smtClean="0"/>
              <a:t>The plastic brain: </a:t>
            </a:r>
            <a:br>
              <a:rPr lang="en-GB" sz="2800" b="1" dirty="0" smtClean="0"/>
            </a:br>
            <a:r>
              <a:rPr lang="en-GB" sz="2800" b="1" dirty="0" smtClean="0"/>
              <a:t>Neuroplasticity, Biology is not destiny</a:t>
            </a:r>
            <a:endParaRPr lang="en-GB" sz="2800" b="1" dirty="0"/>
          </a:p>
        </p:txBody>
      </p:sp>
      <p:pic>
        <p:nvPicPr>
          <p:cNvPr id="9220"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5724128" y="2605734"/>
            <a:ext cx="2990850"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602091"/>
            <a:ext cx="2182813"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31" y="1772816"/>
            <a:ext cx="4525249" cy="21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636" y="4222589"/>
            <a:ext cx="4435388"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stretch>
            <a:fillRect/>
          </a:stretch>
        </p:blipFill>
        <p:spPr>
          <a:xfrm>
            <a:off x="323528" y="5836668"/>
            <a:ext cx="5208457" cy="796500"/>
          </a:xfrm>
          <a:prstGeom prst="rect">
            <a:avLst/>
          </a:prstGeom>
        </p:spPr>
      </p:pic>
    </p:spTree>
    <p:extLst>
      <p:ext uri="{BB962C8B-B14F-4D97-AF65-F5344CB8AC3E}">
        <p14:creationId xmlns:p14="http://schemas.microsoft.com/office/powerpoint/2010/main" val="12639391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188640"/>
            <a:ext cx="8424936" cy="936104"/>
          </a:xfrm>
        </p:spPr>
        <p:txBody>
          <a:bodyPr>
            <a:normAutofit fontScale="90000"/>
          </a:bodyPr>
          <a:lstStyle/>
          <a:p>
            <a:pPr algn="ctr"/>
            <a:r>
              <a:rPr lang="en-GB" b="1" dirty="0" smtClean="0"/>
              <a:t>Gender differences in spatial cognition – </a:t>
            </a:r>
            <a:br>
              <a:rPr lang="en-GB" b="1" dirty="0" smtClean="0"/>
            </a:br>
            <a:r>
              <a:rPr lang="en-GB" b="1" dirty="0" smtClean="0"/>
              <a:t>effects of experience.</a:t>
            </a:r>
            <a:endParaRPr lang="en-GB" b="1" dirty="0"/>
          </a:p>
        </p:txBody>
      </p:sp>
      <p:pic>
        <p:nvPicPr>
          <p:cNvPr id="5" name="Content Placeholder 4" descr="http://images.amazon.com/images/G/01/toys/detail-page/c26-B005VPRETO-2-l.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1881016"/>
            <a:ext cx="3616150" cy="345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brightontoymuseum.co.uk/w/images/thumb/Meccano_instructions_book_No_9-10,_blueandgold.jpg/380px-Meccano_instructions_book_No_9-10,_blueandg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46094"/>
            <a:ext cx="361950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1398916" y="-7228183"/>
            <a:ext cx="2196000" cy="1640221"/>
          </a:xfrm>
          <a:prstGeom prst="rect">
            <a:avLst/>
          </a:prstGeom>
        </p:spPr>
      </p:pic>
      <p:pic>
        <p:nvPicPr>
          <p:cNvPr id="1030" name="Picture 6" descr="Small picture of the difference en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52" y="4184491"/>
            <a:ext cx="308610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4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Brain imaging: part of the problem or part of the solution?</a:t>
            </a:r>
            <a:endParaRPr lang="en-GB" dirty="0"/>
          </a:p>
        </p:txBody>
      </p:sp>
      <p:pic>
        <p:nvPicPr>
          <p:cNvPr id="6146"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6588224" y="1238679"/>
            <a:ext cx="2265362"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04" y="4005064"/>
            <a:ext cx="369587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3200400" y="5085184"/>
            <a:ext cx="5943600"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68" y="2064135"/>
            <a:ext cx="3356139" cy="19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3541" y="1556792"/>
            <a:ext cx="2420933" cy="226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267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0-#ppt_w/2"/>
                                          </p:val>
                                        </p:tav>
                                        <p:tav tm="100000">
                                          <p:val>
                                            <p:strVal val="#ppt_x"/>
                                          </p:val>
                                        </p:tav>
                                      </p:tavLst>
                                    </p:anim>
                                    <p:anim calcmode="lin" valueType="num">
                                      <p:cBhvr additive="base">
                                        <p:cTn id="8"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7211876" cy="2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420888"/>
            <a:ext cx="5000625"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504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88640"/>
            <a:ext cx="8493120" cy="608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endParaRPr lang="en-GB" altLang="en-US" sz="1451" b="1" dirty="0">
              <a:latin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241"/>
            <a:ext cx="9106560" cy="9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823" y="1268760"/>
            <a:ext cx="4002162" cy="406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99593" y="5445224"/>
            <a:ext cx="3528392" cy="758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Daniela Weber et al. PNAS 2014;111:11673-11678</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©2014 by National Academy of Sciences</a:t>
            </a:r>
          </a:p>
        </p:txBody>
      </p:sp>
      <p:sp>
        <p:nvSpPr>
          <p:cNvPr id="5" name="Title 4"/>
          <p:cNvSpPr>
            <a:spLocks noGrp="1"/>
          </p:cNvSpPr>
          <p:nvPr>
            <p:ph type="title"/>
          </p:nvPr>
        </p:nvSpPr>
        <p:spPr>
          <a:xfrm>
            <a:off x="425823" y="188641"/>
            <a:ext cx="7498977" cy="864096"/>
          </a:xfrm>
        </p:spPr>
        <p:txBody>
          <a:bodyPr>
            <a:noAutofit/>
          </a:bodyPr>
          <a:lstStyle/>
          <a:p>
            <a:pPr algn="ctr"/>
            <a:r>
              <a:rPr lang="en-GB" sz="2400" b="1" dirty="0" smtClean="0"/>
              <a:t>GENDER DIFFERENCES IN COGNITIVE SKILL – FIXED OR FLUID?</a:t>
            </a:r>
            <a:endParaRPr lang="en-GB" sz="2400" b="1" dirty="0"/>
          </a:p>
        </p:txBody>
      </p:sp>
      <p:sp>
        <p:nvSpPr>
          <p:cNvPr id="4" name="Text Placeholder 3"/>
          <p:cNvSpPr>
            <a:spLocks noGrp="1"/>
          </p:cNvSpPr>
          <p:nvPr>
            <p:ph type="body" sz="half" idx="4294967295"/>
          </p:nvPr>
        </p:nvSpPr>
        <p:spPr>
          <a:xfrm>
            <a:off x="5184775" y="1600200"/>
            <a:ext cx="3959225" cy="4530725"/>
          </a:xfrm>
        </p:spPr>
        <p:txBody>
          <a:bodyPr>
            <a:normAutofit fontScale="77500" lnSpcReduction="20000"/>
          </a:bodyPr>
          <a:lstStyle/>
          <a:p>
            <a:r>
              <a:rPr lang="en-GB" i="1" dirty="0" smtClean="0"/>
              <a:t>Hyde (2014) – </a:t>
            </a:r>
            <a:r>
              <a:rPr lang="en-GB" sz="1800" i="1" dirty="0" smtClean="0"/>
              <a:t>Gender Similarities and Differences. Ann. Rev. Psychol.</a:t>
            </a:r>
          </a:p>
          <a:p>
            <a:endParaRPr lang="en-GB" sz="1800" i="1" dirty="0"/>
          </a:p>
          <a:p>
            <a:r>
              <a:rPr lang="en-GB" sz="2300" dirty="0"/>
              <a:t>Overall, </a:t>
            </a:r>
            <a:r>
              <a:rPr lang="en-GB" sz="2300" dirty="0" smtClean="0"/>
              <a:t>girls </a:t>
            </a:r>
            <a:r>
              <a:rPr lang="en-GB" sz="2300" dirty="0"/>
              <a:t>have reached parity with boys in mathematics </a:t>
            </a:r>
            <a:r>
              <a:rPr lang="en-GB" sz="2300" dirty="0" smtClean="0"/>
              <a:t>performance, at </a:t>
            </a:r>
            <a:r>
              <a:rPr lang="en-GB" sz="2300" dirty="0"/>
              <a:t>least in the United States. </a:t>
            </a:r>
            <a:endParaRPr lang="en-GB" sz="2300" dirty="0" smtClean="0"/>
          </a:p>
          <a:p>
            <a:endParaRPr lang="en-GB" sz="1800" dirty="0"/>
          </a:p>
          <a:p>
            <a:r>
              <a:rPr lang="en-GB" dirty="0"/>
              <a:t> a moderate </a:t>
            </a:r>
            <a:r>
              <a:rPr lang="en-GB" dirty="0" smtClean="0"/>
              <a:t>gender difference favouring </a:t>
            </a:r>
            <a:r>
              <a:rPr lang="en-GB" dirty="0"/>
              <a:t>males in 3D mental rotation.</a:t>
            </a:r>
          </a:p>
          <a:p>
            <a:r>
              <a:rPr lang="en-GB" dirty="0" smtClean="0"/>
              <a:t>(</a:t>
            </a:r>
            <a:r>
              <a:rPr lang="en-GB" sz="2300" dirty="0" smtClean="0"/>
              <a:t>However</a:t>
            </a:r>
            <a:r>
              <a:rPr lang="en-GB" sz="2300" dirty="0"/>
              <a:t>, this gender difference may result from the absence of spatial training in the </a:t>
            </a:r>
            <a:r>
              <a:rPr lang="en-GB" sz="2300" dirty="0" smtClean="0"/>
              <a:t>schools combined </a:t>
            </a:r>
            <a:r>
              <a:rPr lang="en-GB" sz="2300" dirty="0"/>
              <a:t>with major gender gaps in relevant out-of-school </a:t>
            </a:r>
            <a:r>
              <a:rPr lang="en-GB" sz="2300" dirty="0" smtClean="0"/>
              <a:t>experiences)</a:t>
            </a:r>
            <a:endParaRPr lang="en-GB" sz="2300" dirty="0"/>
          </a:p>
          <a:p>
            <a:endParaRPr lang="en-GB" dirty="0"/>
          </a:p>
        </p:txBody>
      </p:sp>
    </p:spTree>
    <p:extLst>
      <p:ext uri="{BB962C8B-B14F-4D97-AF65-F5344CB8AC3E}">
        <p14:creationId xmlns:p14="http://schemas.microsoft.com/office/powerpoint/2010/main" val="1215256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253515" y="58853"/>
            <a:ext cx="4456441" cy="8460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GB" sz="1800" b="1" dirty="0" smtClean="0"/>
              <a:t>Else-Quest et al (2010); 493,495 students 14–16 years; 69 countries</a:t>
            </a:r>
            <a:r>
              <a:rPr lang="en-GB" sz="1800" dirty="0" smtClean="0"/>
              <a:t/>
            </a:r>
            <a:br>
              <a:rPr lang="en-GB" sz="1800" dirty="0" smtClean="0"/>
            </a:br>
            <a:r>
              <a:rPr lang="en-GB" sz="1800" dirty="0" smtClean="0"/>
              <a:t>Gender equity in school enrolment, women’s share of research jobs, and women’s parliamentary representation were the most powerful predictors of cross-national variability in gender gaps in math.</a:t>
            </a:r>
            <a:endParaRPr lang="en-GB" sz="1800" dirty="0"/>
          </a:p>
        </p:txBody>
      </p:sp>
    </p:spTree>
    <p:extLst>
      <p:ext uri="{BB962C8B-B14F-4D97-AF65-F5344CB8AC3E}">
        <p14:creationId xmlns:p14="http://schemas.microsoft.com/office/powerpoint/2010/main" val="137288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579296" cy="1084982"/>
          </a:xfrm>
        </p:spPr>
        <p:txBody>
          <a:bodyPr>
            <a:normAutofit fontScale="90000"/>
          </a:bodyPr>
          <a:lstStyle/>
          <a:p>
            <a:pPr algn="ctr"/>
            <a:r>
              <a:rPr lang="en-GB" dirty="0" smtClean="0"/>
              <a:t>Why are there so few female scientists?</a:t>
            </a:r>
            <a:endParaRPr lang="en-GB"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323528" y="1916832"/>
            <a:ext cx="3657600" cy="363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2"/>
          </p:nvPr>
        </p:nvSpPr>
        <p:spPr>
          <a:xfrm>
            <a:off x="3347864" y="1628800"/>
            <a:ext cx="4896544" cy="4543400"/>
          </a:xfrm>
        </p:spPr>
        <p:txBody>
          <a:bodyPr>
            <a:normAutofit fontScale="92500"/>
          </a:bodyPr>
          <a:lstStyle/>
          <a:p>
            <a:r>
              <a:rPr lang="en-GB" b="1" i="1" u="sng" dirty="0" smtClean="0"/>
              <a:t>Brain </a:t>
            </a:r>
            <a:r>
              <a:rPr lang="en-GB" b="1" i="1" u="sng" dirty="0"/>
              <a:t>L</a:t>
            </a:r>
            <a:r>
              <a:rPr lang="en-GB" b="1" i="1" u="sng" dirty="0" smtClean="0"/>
              <a:t>evel</a:t>
            </a:r>
            <a:r>
              <a:rPr lang="en-GB" b="1" i="1" dirty="0" smtClean="0"/>
              <a:t>: Do girls just not have a ‘Science’ Brain’ ? </a:t>
            </a:r>
            <a:r>
              <a:rPr lang="en-GB" b="1" i="1" dirty="0" smtClean="0">
                <a:solidFill>
                  <a:srgbClr val="FF0000"/>
                </a:solidFill>
              </a:rPr>
              <a:t>[CAN’T]</a:t>
            </a:r>
          </a:p>
          <a:p>
            <a:endParaRPr lang="en-GB" b="1" i="1" dirty="0"/>
          </a:p>
          <a:p>
            <a:r>
              <a:rPr lang="en-GB" b="1" i="1" u="sng" dirty="0" smtClean="0"/>
              <a:t>Cognitive level</a:t>
            </a:r>
            <a:r>
              <a:rPr lang="en-GB" b="1" i="1" dirty="0" smtClean="0"/>
              <a:t>: Do girls just not have ‘what it takes?’ </a:t>
            </a:r>
            <a:r>
              <a:rPr lang="en-GB" b="1" i="1" dirty="0">
                <a:solidFill>
                  <a:srgbClr val="FF0000"/>
                </a:solidFill>
              </a:rPr>
              <a:t>[CAN’T]</a:t>
            </a:r>
          </a:p>
          <a:p>
            <a:endParaRPr lang="en-GB" b="1" i="1" dirty="0"/>
          </a:p>
          <a:p>
            <a:r>
              <a:rPr lang="en-GB" b="1" i="1" u="sng" dirty="0" smtClean="0"/>
              <a:t>Behavioural level</a:t>
            </a:r>
            <a:r>
              <a:rPr lang="en-GB" b="1" i="1" dirty="0" smtClean="0"/>
              <a:t>: Do girls just choose not to do Science? </a:t>
            </a:r>
            <a:r>
              <a:rPr lang="en-GB" b="1" i="1" dirty="0" smtClean="0">
                <a:solidFill>
                  <a:srgbClr val="FF0000"/>
                </a:solidFill>
              </a:rPr>
              <a:t>[WON’T]</a:t>
            </a:r>
          </a:p>
          <a:p>
            <a:endParaRPr lang="en-GB" sz="2000" b="1" i="1" dirty="0" smtClean="0"/>
          </a:p>
          <a:p>
            <a:endParaRPr lang="en-GB" sz="2000" b="1" i="1" dirty="0" smtClean="0"/>
          </a:p>
          <a:p>
            <a:endParaRPr lang="en-GB" sz="2000" b="1" i="1" dirty="0"/>
          </a:p>
        </p:txBody>
      </p:sp>
    </p:spTree>
    <p:extLst>
      <p:ext uri="{BB962C8B-B14F-4D97-AF65-F5344CB8AC3E}">
        <p14:creationId xmlns:p14="http://schemas.microsoft.com/office/powerpoint/2010/main" val="32249774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pPr algn="ctr" eaLnBrk="1" hangingPunct="1"/>
            <a:r>
              <a:rPr lang="en-US" altLang="en-US" sz="3200" dirty="0" smtClean="0">
                <a:solidFill>
                  <a:srgbClr val="FF0000"/>
                </a:solidFill>
              </a:rPr>
              <a:t/>
            </a:r>
            <a:br>
              <a:rPr lang="en-US" altLang="en-US" sz="3200" dirty="0" smtClean="0">
                <a:solidFill>
                  <a:srgbClr val="FF0000"/>
                </a:solidFill>
              </a:rPr>
            </a:br>
            <a:r>
              <a:rPr lang="en-US" altLang="en-US" sz="3200" dirty="0">
                <a:solidFill>
                  <a:srgbClr val="FF0000"/>
                </a:solidFill>
              </a:rPr>
              <a:t/>
            </a:r>
            <a:br>
              <a:rPr lang="en-US" altLang="en-US" sz="3200" dirty="0">
                <a:solidFill>
                  <a:srgbClr val="FF0000"/>
                </a:solidFill>
              </a:rPr>
            </a:br>
            <a:r>
              <a:rPr lang="en-US" altLang="en-US" sz="3200" b="1" dirty="0" smtClean="0">
                <a:solidFill>
                  <a:srgbClr val="FF0000"/>
                </a:solidFill>
              </a:rPr>
              <a:t>Girls </a:t>
            </a:r>
            <a:r>
              <a:rPr lang="en-US" altLang="en-US" sz="3200" b="1" u="sng" dirty="0" smtClean="0">
                <a:solidFill>
                  <a:srgbClr val="FF0000"/>
                </a:solidFill>
              </a:rPr>
              <a:t>Don’t</a:t>
            </a:r>
            <a:r>
              <a:rPr lang="en-US" altLang="en-US" sz="3200" b="1" dirty="0" smtClean="0">
                <a:solidFill>
                  <a:srgbClr val="FF0000"/>
                </a:solidFill>
              </a:rPr>
              <a:t> Do Science: </a:t>
            </a:r>
            <a:br>
              <a:rPr lang="en-US" altLang="en-US" sz="3200" b="1" dirty="0" smtClean="0">
                <a:solidFill>
                  <a:srgbClr val="FF0000"/>
                </a:solidFill>
              </a:rPr>
            </a:br>
            <a:r>
              <a:rPr lang="en-US" altLang="en-US" sz="3200" b="1" dirty="0" smtClean="0">
                <a:solidFill>
                  <a:srgbClr val="FF0000"/>
                </a:solidFill>
              </a:rPr>
              <a:t>Can’t?   Or Won’t? </a:t>
            </a:r>
          </a:p>
        </p:txBody>
      </p:sp>
      <p:sp>
        <p:nvSpPr>
          <p:cNvPr id="3075" name="Rectangle 3"/>
          <p:cNvSpPr>
            <a:spLocks noGrp="1" noChangeArrowheads="1"/>
          </p:cNvSpPr>
          <p:nvPr>
            <p:ph sz="quarter" idx="1"/>
          </p:nvPr>
        </p:nvSpPr>
        <p:spPr/>
        <p:txBody>
          <a:bodyPr>
            <a:normAutofit fontScale="92500"/>
          </a:bodyPr>
          <a:lstStyle/>
          <a:p>
            <a:pPr marL="0" indent="0" eaLnBrk="1" hangingPunct="1">
              <a:buNone/>
            </a:pPr>
            <a:r>
              <a:rPr lang="en-US" altLang="en-US" b="1" dirty="0" smtClean="0"/>
              <a:t>The Brain as the Problem? </a:t>
            </a:r>
          </a:p>
          <a:p>
            <a:r>
              <a:rPr lang="en-US" altLang="en-US" b="1" dirty="0"/>
              <a:t>	</a:t>
            </a:r>
            <a:r>
              <a:rPr lang="en-US" altLang="en-US" dirty="0" smtClean="0"/>
              <a:t>Of hardwiring and the ‘natural order of things’</a:t>
            </a:r>
          </a:p>
          <a:p>
            <a:endParaRPr lang="en-US" altLang="en-US" dirty="0"/>
          </a:p>
          <a:p>
            <a:endParaRPr lang="en-US" altLang="en-US" dirty="0" smtClean="0"/>
          </a:p>
          <a:p>
            <a:endParaRPr lang="en-US" altLang="en-US" dirty="0"/>
          </a:p>
          <a:p>
            <a:r>
              <a:rPr lang="en-US" altLang="en-US" b="1" dirty="0" smtClean="0"/>
              <a:t>Society as the Problem?</a:t>
            </a:r>
          </a:p>
          <a:p>
            <a:pPr lvl="1"/>
            <a:r>
              <a:rPr lang="en-US" altLang="en-US" sz="2200" dirty="0" smtClean="0"/>
              <a:t>Too Pretty to Do </a:t>
            </a:r>
            <a:r>
              <a:rPr lang="en-US" altLang="en-US" sz="2200" dirty="0" err="1" smtClean="0"/>
              <a:t>Maths</a:t>
            </a:r>
            <a:r>
              <a:rPr lang="en-US" altLang="en-US" sz="2200" dirty="0" smtClean="0"/>
              <a:t>?</a:t>
            </a:r>
          </a:p>
          <a:p>
            <a:endParaRPr lang="en-US" altLang="en-US" dirty="0" smtClean="0"/>
          </a:p>
          <a:p>
            <a:endParaRPr lang="en-US" altLang="en-US" dirty="0"/>
          </a:p>
          <a:p>
            <a:pPr marL="0" indent="0">
              <a:buNone/>
            </a:pPr>
            <a:endParaRPr lang="en-US" altLang="en-US" dirty="0" smtClean="0"/>
          </a:p>
          <a:p>
            <a:pPr eaLnBrk="1" hangingPunct="1"/>
            <a:r>
              <a:rPr lang="en-US" altLang="en-US" b="1" dirty="0" smtClean="0"/>
              <a:t>The Brain as the Solution? </a:t>
            </a:r>
          </a:p>
          <a:p>
            <a:pPr lvl="1" eaLnBrk="1" hangingPunct="1">
              <a:buFont typeface="Wingdings" pitchFamily="-112" charset="2"/>
              <a:buChar char="v"/>
            </a:pPr>
            <a:r>
              <a:rPr lang="en-US" altLang="en-US" dirty="0" smtClean="0"/>
              <a:t>The Entangled Brain - Of Plasticity and Permeability</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7" y="2636912"/>
            <a:ext cx="3458223" cy="26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4474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668016" y="1988840"/>
            <a:ext cx="60960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alabi yau formatte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266" y="2492896"/>
            <a:ext cx="2095500" cy="21812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isa-randall-at-ted-cropp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4181187"/>
            <a:ext cx="1905000" cy="2657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1437"/>
          <a:stretch/>
        </p:blipFill>
        <p:spPr bwMode="auto">
          <a:xfrm>
            <a:off x="117279" y="1230965"/>
            <a:ext cx="2128646"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41076" y="2967335"/>
            <a:ext cx="4661854" cy="1200329"/>
          </a:xfrm>
          <a:prstGeom prst="rect">
            <a:avLst/>
          </a:prstGeom>
          <a:noFill/>
        </p:spPr>
        <p:txBody>
          <a:bodyPr wrap="none" lIns="91440" tIns="45720" rIns="91440" bIns="45720">
            <a:spAutoFit/>
          </a:bodyPr>
          <a:lstStyle/>
          <a:p>
            <a:pPr algn="ctr"/>
            <a:r>
              <a:rPr lang="en-US" sz="36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Thank you</a:t>
            </a:r>
          </a:p>
          <a:p>
            <a:pPr algn="ctr"/>
            <a:r>
              <a:rPr lang="en-US" sz="36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Any questions?</a:t>
            </a:r>
            <a:endParaRPr lang="en-US" sz="36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sp>
        <p:nvSpPr>
          <p:cNvPr id="2" name="Title 1"/>
          <p:cNvSpPr>
            <a:spLocks noGrp="1"/>
          </p:cNvSpPr>
          <p:nvPr>
            <p:ph type="title"/>
          </p:nvPr>
        </p:nvSpPr>
        <p:spPr>
          <a:xfrm>
            <a:off x="323528" y="116632"/>
            <a:ext cx="8208912" cy="936104"/>
          </a:xfrm>
        </p:spPr>
        <p:txBody>
          <a:bodyPr>
            <a:normAutofit fontScale="90000"/>
          </a:bodyPr>
          <a:lstStyle/>
          <a:p>
            <a:r>
              <a:rPr lang="en-GB" b="1" dirty="0"/>
              <a:t>Sex, maths and the Brain – Is there a problem?  YES BUT WE CAN SOLVE IT!</a:t>
            </a:r>
            <a:endParaRPr lang="en-GB" dirty="0"/>
          </a:p>
        </p:txBody>
      </p:sp>
    </p:spTree>
    <p:extLst>
      <p:ext uri="{BB962C8B-B14F-4D97-AF65-F5344CB8AC3E}">
        <p14:creationId xmlns:p14="http://schemas.microsoft.com/office/powerpoint/2010/main" val="98073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6623569" cy="48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827584" y="274638"/>
            <a:ext cx="6640016" cy="1143000"/>
          </a:xfrm>
        </p:spPr>
        <p:txBody>
          <a:bodyPr/>
          <a:lstStyle/>
          <a:p>
            <a:pPr algn="ctr"/>
            <a:r>
              <a:rPr lang="en-GB" b="1" dirty="0" smtClean="0"/>
              <a:t>Sex, science and the brain </a:t>
            </a:r>
            <a:br>
              <a:rPr lang="en-GB" b="1" dirty="0" smtClean="0"/>
            </a:br>
            <a:r>
              <a:rPr lang="en-GB" b="1" dirty="0" smtClean="0"/>
              <a:t>Is there a Problem?</a:t>
            </a:r>
            <a:endParaRPr lang="en-GB" b="1" dirty="0"/>
          </a:p>
        </p:txBody>
      </p:sp>
    </p:spTree>
    <p:extLst>
      <p:ext uri="{BB962C8B-B14F-4D97-AF65-F5344CB8AC3E}">
        <p14:creationId xmlns:p14="http://schemas.microsoft.com/office/powerpoint/2010/main" val="29863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62e528761d0685343e1c-f3d1b99a743ffa4142d9d7f1978d9686.ssl.cf2.rackcdn.com/files/74163/area14mp/image-20150309-13579-1hp3ri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7663001" cy="500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GB" dirty="0" smtClean="0"/>
              <a:t>% of girls and boys taking A-level subjects in 2014</a:t>
            </a:r>
            <a:endParaRPr lang="en-GB" dirty="0"/>
          </a:p>
        </p:txBody>
      </p:sp>
    </p:spTree>
    <p:extLst>
      <p:ext uri="{BB962C8B-B14F-4D97-AF65-F5344CB8AC3E}">
        <p14:creationId xmlns:p14="http://schemas.microsoft.com/office/powerpoint/2010/main" val="2136627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62e528761d0685343e1c-f3d1b99a743ffa4142d9d7f1978d9686.ssl.cf2.rackcdn.com/files/74460/area14mp/image-20150311-24203-1rct7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88640"/>
            <a:ext cx="7615234" cy="57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237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031781" y="332656"/>
            <a:ext cx="6949178" cy="3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6" y="3645024"/>
            <a:ext cx="6937353" cy="29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347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32656"/>
            <a:ext cx="8579296" cy="1084982"/>
          </a:xfrm>
        </p:spPr>
        <p:txBody>
          <a:bodyPr>
            <a:normAutofit/>
          </a:bodyPr>
          <a:lstStyle/>
          <a:p>
            <a:pPr algn="ctr"/>
            <a:r>
              <a:rPr lang="en-GB" dirty="0" smtClean="0"/>
              <a:t>Why are there so few female scientists?</a:t>
            </a:r>
            <a:endParaRPr lang="en-GB"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323528" y="1916832"/>
            <a:ext cx="3657600" cy="363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quarter" idx="2"/>
          </p:nvPr>
        </p:nvSpPr>
        <p:spPr>
          <a:xfrm>
            <a:off x="3347864" y="1628800"/>
            <a:ext cx="4896544" cy="4543400"/>
          </a:xfrm>
        </p:spPr>
        <p:txBody>
          <a:bodyPr>
            <a:normAutofit/>
          </a:bodyPr>
          <a:lstStyle/>
          <a:p>
            <a:r>
              <a:rPr lang="en-GB" b="1" i="1" u="sng" dirty="0" smtClean="0"/>
              <a:t>Brain </a:t>
            </a:r>
            <a:r>
              <a:rPr lang="en-GB" b="1" i="1" u="sng" dirty="0"/>
              <a:t>L</a:t>
            </a:r>
            <a:r>
              <a:rPr lang="en-GB" b="1" i="1" u="sng" dirty="0" smtClean="0"/>
              <a:t>evel</a:t>
            </a:r>
            <a:r>
              <a:rPr lang="en-GB" b="1" i="1" dirty="0" smtClean="0"/>
              <a:t>: Do girls just not have a ‘Science’ Brain’ ? </a:t>
            </a:r>
            <a:r>
              <a:rPr lang="en-GB" b="1" i="1" dirty="0" smtClean="0">
                <a:solidFill>
                  <a:srgbClr val="FF0000"/>
                </a:solidFill>
              </a:rPr>
              <a:t>[CAN’T]</a:t>
            </a:r>
          </a:p>
          <a:p>
            <a:endParaRPr lang="en-GB" b="1" i="1" dirty="0"/>
          </a:p>
          <a:p>
            <a:r>
              <a:rPr lang="en-GB" b="1" i="1" u="sng" dirty="0" smtClean="0"/>
              <a:t>Cognitive level</a:t>
            </a:r>
            <a:r>
              <a:rPr lang="en-GB" b="1" i="1" dirty="0" smtClean="0"/>
              <a:t>: Do girls just not have ‘what it takes?’ </a:t>
            </a:r>
            <a:r>
              <a:rPr lang="en-GB" b="1" i="1" dirty="0">
                <a:solidFill>
                  <a:srgbClr val="FF0000"/>
                </a:solidFill>
              </a:rPr>
              <a:t>[CAN’T]</a:t>
            </a:r>
          </a:p>
          <a:p>
            <a:endParaRPr lang="en-GB" b="1" i="1" dirty="0"/>
          </a:p>
          <a:p>
            <a:r>
              <a:rPr lang="en-GB" b="1" i="1" u="sng" dirty="0" smtClean="0"/>
              <a:t>Behavioural level</a:t>
            </a:r>
            <a:r>
              <a:rPr lang="en-GB" b="1" i="1" dirty="0" smtClean="0"/>
              <a:t>: Do girls just choose not to do Science? </a:t>
            </a:r>
            <a:r>
              <a:rPr lang="en-GB" b="1" i="1" dirty="0" smtClean="0">
                <a:solidFill>
                  <a:srgbClr val="FF0000"/>
                </a:solidFill>
              </a:rPr>
              <a:t>[WON’T]</a:t>
            </a:r>
          </a:p>
          <a:p>
            <a:endParaRPr lang="en-GB" sz="2000" b="1" i="1" dirty="0" smtClean="0"/>
          </a:p>
          <a:p>
            <a:endParaRPr lang="en-GB" sz="2000" b="1" i="1" dirty="0" smtClean="0"/>
          </a:p>
          <a:p>
            <a:endParaRPr lang="en-GB" sz="2000" b="1" i="1" dirty="0"/>
          </a:p>
        </p:txBody>
      </p:sp>
    </p:spTree>
    <p:extLst>
      <p:ext uri="{BB962C8B-B14F-4D97-AF65-F5344CB8AC3E}">
        <p14:creationId xmlns:p14="http://schemas.microsoft.com/office/powerpoint/2010/main" val="4233188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1972</TotalTime>
  <Words>2185</Words>
  <Application>Microsoft Office PowerPoint</Application>
  <PresentationFormat>On-screen Show (4:3)</PresentationFormat>
  <Paragraphs>197</Paragraphs>
  <Slides>48</Slides>
  <Notes>11</Notes>
  <HiddenSlides>1</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Office Theme</vt:lpstr>
      <vt:lpstr>Oriel</vt:lpstr>
      <vt:lpstr>Sex, Science and the Brain</vt:lpstr>
      <vt:lpstr>Cognitive Neuroscientist @Aston Brain Centre</vt:lpstr>
      <vt:lpstr>PowerPoint Presentation</vt:lpstr>
      <vt:lpstr>NeuroNonsense</vt:lpstr>
      <vt:lpstr>Sex, science and the brain  Is there a Problem?</vt:lpstr>
      <vt:lpstr>% of girls and boys taking A-level subjects in 2014</vt:lpstr>
      <vt:lpstr>PowerPoint Presentation</vt:lpstr>
      <vt:lpstr>PowerPoint Presentation</vt:lpstr>
      <vt:lpstr>Why are there so few female scientists?</vt:lpstr>
      <vt:lpstr>?Girls Can’t Do Science</vt:lpstr>
      <vt:lpstr>Brain differences – Size matters?</vt:lpstr>
      <vt:lpstr>“ “ “         “Men and women do have different brains? Size matters.</vt:lpstr>
      <vt:lpstr>The Scientific Brain –  the spatial brain, the systemising brain</vt:lpstr>
      <vt:lpstr>Beware the mind mapping illusion.</vt:lpstr>
      <vt:lpstr>THE CONNECTED BRAIN</vt:lpstr>
      <vt:lpstr>PowerPoint Presentation</vt:lpstr>
      <vt:lpstr>PowerPoint Presentation</vt:lpstr>
      <vt:lpstr>Why are there so few female scientists?</vt:lpstr>
      <vt:lpstr>        Why aren’t there more women mathematicians? Is it because they can’t?</vt:lpstr>
      <vt:lpstr>Male brains are spatial brains?</vt:lpstr>
      <vt:lpstr>GENDER DIFFERENCES IN COGNITIVE SKILL – FIXED OR FLUID?</vt:lpstr>
      <vt:lpstr>Innate differences in cognitive ability?</vt:lpstr>
      <vt:lpstr>Mental Rotation ability</vt:lpstr>
      <vt:lpstr>Systemising: drive to analyse and construct rule-based systems; rules that govern and predict how the system behaves.</vt:lpstr>
      <vt:lpstr>Why are there so few female scietists?</vt:lpstr>
      <vt:lpstr>Why Don’t Girls do science?</vt:lpstr>
      <vt:lpstr>Why Don’t Girls do science?</vt:lpstr>
      <vt:lpstr>Why Don’t Girls do science?</vt:lpstr>
      <vt:lpstr>Why Don’t Girls do science?</vt:lpstr>
      <vt:lpstr>Stereotype threat.</vt:lpstr>
      <vt:lpstr>NeuroNonsense</vt:lpstr>
      <vt:lpstr>PowerPoint Presentation</vt:lpstr>
      <vt:lpstr>PowerPoint Presentation</vt:lpstr>
      <vt:lpstr>PowerPoint Presentation</vt:lpstr>
      <vt:lpstr>PowerPoint Presentation</vt:lpstr>
      <vt:lpstr>The permeable brain: The hardwired brain or the entangled brain?</vt:lpstr>
      <vt:lpstr>Stereotype threat and Maths anxiety</vt:lpstr>
      <vt:lpstr>PowerPoint Presentation</vt:lpstr>
      <vt:lpstr>Solving the female scientist ‘problem’?</vt:lpstr>
      <vt:lpstr>The plastic brain:  Neuroplasticity, Biology is not destiny</vt:lpstr>
      <vt:lpstr>Gender differences in spatial cognition –  effects of experience.</vt:lpstr>
      <vt:lpstr>Brain imaging: part of the problem or part of the solution?</vt:lpstr>
      <vt:lpstr>PowerPoint Presentation</vt:lpstr>
      <vt:lpstr>GENDER DIFFERENCES IN COGNITIVE SKILL – FIXED OR FLUID?</vt:lpstr>
      <vt:lpstr>Else-Quest et al (2010); 493,495 students 14–16 years; 69 countries Gender equity in school enrolment, women’s share of research jobs, and women’s parliamentary representation were the most powerful predictors of cross-national variability in gender gaps in math.</vt:lpstr>
      <vt:lpstr>Why are there so few female scientists?</vt:lpstr>
      <vt:lpstr>  Girls Don’t Do Science:  Can’t?   Or Won’t? </vt:lpstr>
      <vt:lpstr>Sex, maths and the Brain – Is there a problem?  YES BUT WE CAN SOLVE IT!</vt:lpstr>
    </vt:vector>
  </TitlesOfParts>
  <Company>Aston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 Maths and the Brain</dc:title>
  <dc:creator>Rippon, Gina</dc:creator>
  <cp:lastModifiedBy>Rippon, Gina</cp:lastModifiedBy>
  <cp:revision>44</cp:revision>
  <cp:lastPrinted>2015-07-04T13:42:41Z</cp:lastPrinted>
  <dcterms:created xsi:type="dcterms:W3CDTF">2014-09-06T11:47:24Z</dcterms:created>
  <dcterms:modified xsi:type="dcterms:W3CDTF">2015-07-04T17:15:09Z</dcterms:modified>
</cp:coreProperties>
</file>