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287" r:id="rId2"/>
    <p:sldId id="288" r:id="rId3"/>
    <p:sldId id="324" r:id="rId4"/>
    <p:sldId id="323" r:id="rId5"/>
    <p:sldId id="261" r:id="rId6"/>
    <p:sldId id="263" r:id="rId7"/>
    <p:sldId id="321" r:id="rId8"/>
    <p:sldId id="262" r:id="rId9"/>
    <p:sldId id="270" r:id="rId10"/>
    <p:sldId id="285" r:id="rId11"/>
    <p:sldId id="264" r:id="rId12"/>
    <p:sldId id="325" r:id="rId13"/>
    <p:sldId id="333" r:id="rId14"/>
    <p:sldId id="291" r:id="rId15"/>
    <p:sldId id="326" r:id="rId16"/>
    <p:sldId id="268" r:id="rId17"/>
    <p:sldId id="327" r:id="rId18"/>
    <p:sldId id="335" r:id="rId19"/>
    <p:sldId id="336" r:id="rId20"/>
    <p:sldId id="328" r:id="rId21"/>
    <p:sldId id="329" r:id="rId22"/>
    <p:sldId id="330" r:id="rId23"/>
    <p:sldId id="331" r:id="rId24"/>
    <p:sldId id="332" r:id="rId25"/>
    <p:sldId id="302" r:id="rId26"/>
    <p:sldId id="305" r:id="rId27"/>
    <p:sldId id="307" r:id="rId28"/>
    <p:sldId id="309" r:id="rId29"/>
    <p:sldId id="311" r:id="rId30"/>
    <p:sldId id="313" r:id="rId31"/>
    <p:sldId id="315" r:id="rId32"/>
    <p:sldId id="317" r:id="rId33"/>
    <p:sldId id="334" r:id="rId34"/>
    <p:sldId id="276" r:id="rId35"/>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1EB0"/>
    <a:srgbClr val="8000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717" autoAdjust="0"/>
    <p:restoredTop sz="83822" autoAdjust="0"/>
  </p:normalViewPr>
  <p:slideViewPr>
    <p:cSldViewPr>
      <p:cViewPr varScale="1">
        <p:scale>
          <a:sx n="59" d="100"/>
          <a:sy n="59" d="100"/>
        </p:scale>
        <p:origin x="1092"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097"/>
    </p:cViewPr>
  </p:sorterViewPr>
  <p:notesViewPr>
    <p:cSldViewPr>
      <p:cViewPr>
        <p:scale>
          <a:sx n="83" d="100"/>
          <a:sy n="83" d="100"/>
        </p:scale>
        <p:origin x="-552" y="72"/>
      </p:cViewPr>
      <p:guideLst>
        <p:guide orient="horz" pos="3157"/>
        <p:guide pos="2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US"/>
          </a:p>
        </p:txBody>
      </p:sp>
      <p:sp>
        <p:nvSpPr>
          <p:cNvPr id="3" name="2 Marcador de fecha"/>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BB2DB544-3822-4482-A18E-11347333824A}" type="datetimeFigureOut">
              <a:rPr lang="en-US" smtClean="0"/>
              <a:pPr/>
              <a:t>7/7/2015</a:t>
            </a:fld>
            <a:endParaRPr lang="en-US"/>
          </a:p>
        </p:txBody>
      </p:sp>
      <p:sp>
        <p:nvSpPr>
          <p:cNvPr id="4" name="3 Marcador de imagen de diapositiva"/>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0" anchor="ctr"/>
          <a:lstStyle/>
          <a:p>
            <a:endParaRPr lang="en-US"/>
          </a:p>
        </p:txBody>
      </p:sp>
      <p:sp>
        <p:nvSpPr>
          <p:cNvPr id="5" name="4 Marcador de notas"/>
          <p:cNvSpPr>
            <a:spLocks noGrp="1"/>
          </p:cNvSpPr>
          <p:nvPr>
            <p:ph type="body" sz="quarter" idx="3"/>
          </p:nvPr>
        </p:nvSpPr>
        <p:spPr>
          <a:xfrm>
            <a:off x="688817" y="4760397"/>
            <a:ext cx="5510530" cy="4509850"/>
          </a:xfrm>
          <a:prstGeom prst="rect">
            <a:avLst/>
          </a:prstGeom>
        </p:spPr>
        <p:txBody>
          <a:bodyPr vert="horz" lIns="96625" tIns="48312" rIns="96625" bIns="48312"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endParaRPr lang="en-US"/>
          </a:p>
        </p:txBody>
      </p:sp>
      <p:sp>
        <p:nvSpPr>
          <p:cNvPr id="7" name="6 Marcador de número de diapositiva"/>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vl1pPr>
          </a:lstStyle>
          <a:p>
            <a:fld id="{CAFE587A-6A3D-49B9-B446-A96C3D7D596B}" type="slidenum">
              <a:rPr lang="en-US" smtClean="0"/>
              <a:pPr/>
              <a:t>‹Nº›</a:t>
            </a:fld>
            <a:endParaRPr lang="en-US"/>
          </a:p>
        </p:txBody>
      </p:sp>
    </p:spTree>
    <p:extLst>
      <p:ext uri="{BB962C8B-B14F-4D97-AF65-F5344CB8AC3E}">
        <p14:creationId xmlns:p14="http://schemas.microsoft.com/office/powerpoint/2010/main" val="289992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CAFE587A-6A3D-49B9-B446-A96C3D7D596B}" type="slidenum">
              <a:rPr lang="en-US" smtClean="0"/>
              <a:pPr/>
              <a:t>1</a:t>
            </a:fld>
            <a:endParaRPr lang="en-US"/>
          </a:p>
        </p:txBody>
      </p:sp>
    </p:spTree>
    <p:extLst>
      <p:ext uri="{BB962C8B-B14F-4D97-AF65-F5344CB8AC3E}">
        <p14:creationId xmlns:p14="http://schemas.microsoft.com/office/powerpoint/2010/main" val="757880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AFE587A-6A3D-49B9-B446-A96C3D7D596B}" type="slidenum">
              <a:rPr lang="en-US" smtClean="0"/>
              <a:pPr/>
              <a:t>13</a:t>
            </a:fld>
            <a:endParaRPr lang="en-US"/>
          </a:p>
        </p:txBody>
      </p:sp>
    </p:spTree>
    <p:extLst>
      <p:ext uri="{BB962C8B-B14F-4D97-AF65-F5344CB8AC3E}">
        <p14:creationId xmlns:p14="http://schemas.microsoft.com/office/powerpoint/2010/main" val="279621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latin typeface="Arial" panose="020B0604020202020204" pitchFamily="34" charset="0"/>
            </a:endParaRP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fld id="{03A56DB6-4ED7-4625-9CAA-CC30C914229F}" type="slidenum">
              <a:rPr lang="en-GB" altLang="en-US" sz="1200" b="0">
                <a:solidFill>
                  <a:schemeClr val="tx1"/>
                </a:solidFill>
                <a:latin typeface="Arial" panose="020B0604020202020204" pitchFamily="34" charset="0"/>
              </a:rPr>
              <a:pPr eaLnBrk="1" hangingPunct="1"/>
              <a:t>14</a:t>
            </a:fld>
            <a:endParaRPr lang="en-GB" altLang="en-US" sz="1200" b="0">
              <a:solidFill>
                <a:schemeClr val="tx1"/>
              </a:solidFill>
              <a:latin typeface="Arial" panose="020B0604020202020204" pitchFamily="34" charset="0"/>
            </a:endParaRPr>
          </a:p>
        </p:txBody>
      </p:sp>
    </p:spTree>
    <p:extLst>
      <p:ext uri="{BB962C8B-B14F-4D97-AF65-F5344CB8AC3E}">
        <p14:creationId xmlns:p14="http://schemas.microsoft.com/office/powerpoint/2010/main" val="1586678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CAFE587A-6A3D-49B9-B446-A96C3D7D596B}" type="slidenum">
              <a:rPr lang="en-US" smtClean="0"/>
              <a:pPr/>
              <a:t>16</a:t>
            </a:fld>
            <a:endParaRPr lang="en-US"/>
          </a:p>
        </p:txBody>
      </p:sp>
    </p:spTree>
    <p:extLst>
      <p:ext uri="{BB962C8B-B14F-4D97-AF65-F5344CB8AC3E}">
        <p14:creationId xmlns:p14="http://schemas.microsoft.com/office/powerpoint/2010/main" val="1406770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CAFE587A-6A3D-49B9-B446-A96C3D7D596B}" type="slidenum">
              <a:rPr lang="en-US" smtClean="0"/>
              <a:pPr/>
              <a:t>25</a:t>
            </a:fld>
            <a:endParaRPr lang="en-US"/>
          </a:p>
        </p:txBody>
      </p:sp>
    </p:spTree>
    <p:extLst>
      <p:ext uri="{BB962C8B-B14F-4D97-AF65-F5344CB8AC3E}">
        <p14:creationId xmlns:p14="http://schemas.microsoft.com/office/powerpoint/2010/main" val="3287898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06825" y="9375775"/>
            <a:ext cx="2892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4" tIns="45907" rIns="91814" bIns="45907" anchor="b"/>
          <a:lstStyle>
            <a:lvl1pPr defTabSz="912813" eaLnBrk="0" hangingPunct="0">
              <a:defRPr sz="7600" b="1">
                <a:solidFill>
                  <a:srgbClr val="FFD624"/>
                </a:solidFill>
                <a:latin typeface="Verdana" panose="020B0604030504040204" pitchFamily="34" charset="0"/>
              </a:defRPr>
            </a:lvl1pPr>
            <a:lvl2pPr marL="742950" indent="-285750" defTabSz="912813" eaLnBrk="0" hangingPunct="0">
              <a:defRPr sz="7600" b="1">
                <a:solidFill>
                  <a:srgbClr val="FFD624"/>
                </a:solidFill>
                <a:latin typeface="Verdana" panose="020B0604030504040204" pitchFamily="34" charset="0"/>
              </a:defRPr>
            </a:lvl2pPr>
            <a:lvl3pPr marL="1143000" indent="-228600" defTabSz="912813" eaLnBrk="0" hangingPunct="0">
              <a:defRPr sz="7600" b="1">
                <a:solidFill>
                  <a:srgbClr val="FFD624"/>
                </a:solidFill>
                <a:latin typeface="Verdana" panose="020B0604030504040204" pitchFamily="34" charset="0"/>
              </a:defRPr>
            </a:lvl3pPr>
            <a:lvl4pPr marL="1600200" indent="-228600" defTabSz="912813" eaLnBrk="0" hangingPunct="0">
              <a:defRPr sz="7600" b="1">
                <a:solidFill>
                  <a:srgbClr val="FFD624"/>
                </a:solidFill>
                <a:latin typeface="Verdana" panose="020B0604030504040204" pitchFamily="34" charset="0"/>
              </a:defRPr>
            </a:lvl4pPr>
            <a:lvl5pPr marL="2057400" indent="-228600" defTabSz="912813" eaLnBrk="0" hangingPunct="0">
              <a:defRPr sz="7600" b="1">
                <a:solidFill>
                  <a:srgbClr val="FFD624"/>
                </a:solidFill>
                <a:latin typeface="Verdana" panose="020B0604030504040204" pitchFamily="34" charset="0"/>
              </a:defRPr>
            </a:lvl5pPr>
            <a:lvl6pPr marL="2514600" indent="-228600" defTabSz="912813"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912813"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912813"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912813" eaLnBrk="0" fontAlgn="base" hangingPunct="0">
              <a:spcBef>
                <a:spcPct val="0"/>
              </a:spcBef>
              <a:spcAft>
                <a:spcPct val="0"/>
              </a:spcAft>
              <a:defRPr sz="7600" b="1">
                <a:solidFill>
                  <a:srgbClr val="FFD624"/>
                </a:solidFill>
                <a:latin typeface="Verdana" panose="020B0604030504040204" pitchFamily="34" charset="0"/>
              </a:defRPr>
            </a:lvl9pPr>
          </a:lstStyle>
          <a:p>
            <a:pPr algn="r"/>
            <a:fld id="{F7F93C1A-36A1-4B5F-83BA-A1960546870B}" type="slidenum">
              <a:rPr lang="en-US" altLang="en-US" sz="1200" b="0">
                <a:solidFill>
                  <a:srgbClr val="000000"/>
                </a:solidFill>
                <a:latin typeface="Times New Roman" panose="02020603050405020304" pitchFamily="18" charset="0"/>
                <a:ea typeface="ＭＳ Ｐゴシック" panose="020B0600070205080204" pitchFamily="34" charset="-128"/>
              </a:rPr>
              <a:pPr algn="r"/>
              <a:t>26</a:t>
            </a:fld>
            <a:endParaRPr lang="en-US" altLang="en-US" sz="1200" b="0">
              <a:solidFill>
                <a:srgbClr val="000000"/>
              </a:solidFill>
              <a:latin typeface="Times New Roman" panose="02020603050405020304" pitchFamily="18" charset="0"/>
              <a:ea typeface="ＭＳ Ｐゴシック" panose="020B0600070205080204" pitchFamily="34" charset="-128"/>
            </a:endParaRPr>
          </a:p>
        </p:txBody>
      </p:sp>
      <p:sp>
        <p:nvSpPr>
          <p:cNvPr id="45059" name="Rectangle 2"/>
          <p:cNvSpPr>
            <a:spLocks noGrp="1" noRot="1" noChangeAspect="1" noChangeArrowheads="1" noTextEdit="1"/>
          </p:cNvSpPr>
          <p:nvPr>
            <p:ph type="sldImg"/>
          </p:nvPr>
        </p:nvSpPr>
        <p:spPr>
          <a:xfrm>
            <a:off x="933450" y="769938"/>
            <a:ext cx="4914900" cy="3687762"/>
          </a:xfrm>
          <a:ln/>
        </p:spPr>
      </p:sp>
      <p:sp>
        <p:nvSpPr>
          <p:cNvPr id="45060" name="Rectangle 3"/>
          <p:cNvSpPr>
            <a:spLocks noGrp="1" noChangeArrowheads="1"/>
          </p:cNvSpPr>
          <p:nvPr>
            <p:ph type="body" idx="1"/>
          </p:nvPr>
        </p:nvSpPr>
        <p:spPr>
          <a:xfrm>
            <a:off x="912813" y="4687888"/>
            <a:ext cx="4873625" cy="4456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4" tIns="45907" rIns="91814" bIns="45907"/>
          <a:lstStyle/>
          <a:p>
            <a:endParaRPr lang="en-GB" altLang="en-US" smtClean="0">
              <a:latin typeface="Arial" panose="020B0604020202020204" pitchFamily="34" charset="0"/>
            </a:endParaRPr>
          </a:p>
          <a:p>
            <a:endParaRPr lang="en-GB" altLang="en-US" smtClean="0">
              <a:latin typeface="Arial" panose="020B0604020202020204" pitchFamily="34" charset="0"/>
            </a:endParaRPr>
          </a:p>
        </p:txBody>
      </p:sp>
    </p:spTree>
    <p:extLst>
      <p:ext uri="{BB962C8B-B14F-4D97-AF65-F5344CB8AC3E}">
        <p14:creationId xmlns:p14="http://schemas.microsoft.com/office/powerpoint/2010/main" val="624371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06825" y="9375775"/>
            <a:ext cx="2892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4" tIns="45907" rIns="91814" bIns="45907" anchor="b"/>
          <a:lstStyle>
            <a:lvl1pPr defTabSz="912813" eaLnBrk="0" hangingPunct="0">
              <a:defRPr sz="7600" b="1">
                <a:solidFill>
                  <a:srgbClr val="FFD624"/>
                </a:solidFill>
                <a:latin typeface="Verdana" panose="020B0604030504040204" pitchFamily="34" charset="0"/>
              </a:defRPr>
            </a:lvl1pPr>
            <a:lvl2pPr marL="742950" indent="-285750" defTabSz="912813" eaLnBrk="0" hangingPunct="0">
              <a:defRPr sz="7600" b="1">
                <a:solidFill>
                  <a:srgbClr val="FFD624"/>
                </a:solidFill>
                <a:latin typeface="Verdana" panose="020B0604030504040204" pitchFamily="34" charset="0"/>
              </a:defRPr>
            </a:lvl2pPr>
            <a:lvl3pPr marL="1143000" indent="-228600" defTabSz="912813" eaLnBrk="0" hangingPunct="0">
              <a:defRPr sz="7600" b="1">
                <a:solidFill>
                  <a:srgbClr val="FFD624"/>
                </a:solidFill>
                <a:latin typeface="Verdana" panose="020B0604030504040204" pitchFamily="34" charset="0"/>
              </a:defRPr>
            </a:lvl3pPr>
            <a:lvl4pPr marL="1600200" indent="-228600" defTabSz="912813" eaLnBrk="0" hangingPunct="0">
              <a:defRPr sz="7600" b="1">
                <a:solidFill>
                  <a:srgbClr val="FFD624"/>
                </a:solidFill>
                <a:latin typeface="Verdana" panose="020B0604030504040204" pitchFamily="34" charset="0"/>
              </a:defRPr>
            </a:lvl4pPr>
            <a:lvl5pPr marL="2057400" indent="-228600" defTabSz="912813" eaLnBrk="0" hangingPunct="0">
              <a:defRPr sz="7600" b="1">
                <a:solidFill>
                  <a:srgbClr val="FFD624"/>
                </a:solidFill>
                <a:latin typeface="Verdana" panose="020B0604030504040204" pitchFamily="34" charset="0"/>
              </a:defRPr>
            </a:lvl5pPr>
            <a:lvl6pPr marL="2514600" indent="-228600" defTabSz="912813"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912813"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912813"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912813" eaLnBrk="0" fontAlgn="base" hangingPunct="0">
              <a:spcBef>
                <a:spcPct val="0"/>
              </a:spcBef>
              <a:spcAft>
                <a:spcPct val="0"/>
              </a:spcAft>
              <a:defRPr sz="7600" b="1">
                <a:solidFill>
                  <a:srgbClr val="FFD624"/>
                </a:solidFill>
                <a:latin typeface="Verdana" panose="020B0604030504040204" pitchFamily="34" charset="0"/>
              </a:defRPr>
            </a:lvl9pPr>
          </a:lstStyle>
          <a:p>
            <a:pPr algn="r"/>
            <a:fld id="{8F817BF5-7157-426B-9B61-2B08A98A0A36}" type="slidenum">
              <a:rPr lang="en-US" altLang="en-US" sz="1200" b="0">
                <a:solidFill>
                  <a:srgbClr val="000000"/>
                </a:solidFill>
                <a:latin typeface="Times New Roman" panose="02020603050405020304" pitchFamily="18" charset="0"/>
                <a:ea typeface="ＭＳ Ｐゴシック" panose="020B0600070205080204" pitchFamily="34" charset="-128"/>
              </a:rPr>
              <a:pPr algn="r"/>
              <a:t>27</a:t>
            </a:fld>
            <a:endParaRPr lang="en-US" altLang="en-US" sz="1200" b="0">
              <a:solidFill>
                <a:srgbClr val="000000"/>
              </a:solidFill>
              <a:latin typeface="Times New Roman" panose="02020603050405020304" pitchFamily="18" charset="0"/>
              <a:ea typeface="ＭＳ Ｐゴシック" panose="020B0600070205080204" pitchFamily="34" charset="-128"/>
            </a:endParaRPr>
          </a:p>
        </p:txBody>
      </p:sp>
      <p:sp>
        <p:nvSpPr>
          <p:cNvPr id="46083" name="Rectangle 2"/>
          <p:cNvSpPr>
            <a:spLocks noGrp="1" noRot="1" noChangeAspect="1" noChangeArrowheads="1" noTextEdit="1"/>
          </p:cNvSpPr>
          <p:nvPr>
            <p:ph type="sldImg"/>
          </p:nvPr>
        </p:nvSpPr>
        <p:spPr>
          <a:xfrm>
            <a:off x="933450" y="769938"/>
            <a:ext cx="4914900" cy="3687762"/>
          </a:xfrm>
          <a:ln/>
        </p:spPr>
      </p:sp>
      <p:sp>
        <p:nvSpPr>
          <p:cNvPr id="46084" name="Rectangle 3"/>
          <p:cNvSpPr>
            <a:spLocks noGrp="1" noChangeArrowheads="1"/>
          </p:cNvSpPr>
          <p:nvPr>
            <p:ph type="body" idx="1"/>
          </p:nvPr>
        </p:nvSpPr>
        <p:spPr>
          <a:xfrm>
            <a:off x="912813" y="4687888"/>
            <a:ext cx="4873625" cy="4456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4" tIns="45907" rIns="91814" bIns="45907"/>
          <a:lstStyle/>
          <a:p>
            <a:endParaRPr lang="en-GB" altLang="en-US" smtClean="0">
              <a:latin typeface="Arial" panose="020B0604020202020204" pitchFamily="34" charset="0"/>
            </a:endParaRPr>
          </a:p>
          <a:p>
            <a:endParaRPr lang="en-GB" altLang="en-US" smtClean="0">
              <a:latin typeface="Arial" panose="020B0604020202020204" pitchFamily="34" charset="0"/>
            </a:endParaRPr>
          </a:p>
        </p:txBody>
      </p:sp>
    </p:spTree>
    <p:extLst>
      <p:ext uri="{BB962C8B-B14F-4D97-AF65-F5344CB8AC3E}">
        <p14:creationId xmlns:p14="http://schemas.microsoft.com/office/powerpoint/2010/main" val="764920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06825" y="9375775"/>
            <a:ext cx="2892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4" tIns="45907" rIns="91814" bIns="45907" anchor="b"/>
          <a:lstStyle>
            <a:lvl1pPr defTabSz="912813" eaLnBrk="0" hangingPunct="0">
              <a:defRPr sz="7600" b="1">
                <a:solidFill>
                  <a:srgbClr val="FFD624"/>
                </a:solidFill>
                <a:latin typeface="Verdana" panose="020B0604030504040204" pitchFamily="34" charset="0"/>
              </a:defRPr>
            </a:lvl1pPr>
            <a:lvl2pPr marL="742950" indent="-285750" defTabSz="912813" eaLnBrk="0" hangingPunct="0">
              <a:defRPr sz="7600" b="1">
                <a:solidFill>
                  <a:srgbClr val="FFD624"/>
                </a:solidFill>
                <a:latin typeface="Verdana" panose="020B0604030504040204" pitchFamily="34" charset="0"/>
              </a:defRPr>
            </a:lvl2pPr>
            <a:lvl3pPr marL="1143000" indent="-228600" defTabSz="912813" eaLnBrk="0" hangingPunct="0">
              <a:defRPr sz="7600" b="1">
                <a:solidFill>
                  <a:srgbClr val="FFD624"/>
                </a:solidFill>
                <a:latin typeface="Verdana" panose="020B0604030504040204" pitchFamily="34" charset="0"/>
              </a:defRPr>
            </a:lvl3pPr>
            <a:lvl4pPr marL="1600200" indent="-228600" defTabSz="912813" eaLnBrk="0" hangingPunct="0">
              <a:defRPr sz="7600" b="1">
                <a:solidFill>
                  <a:srgbClr val="FFD624"/>
                </a:solidFill>
                <a:latin typeface="Verdana" panose="020B0604030504040204" pitchFamily="34" charset="0"/>
              </a:defRPr>
            </a:lvl4pPr>
            <a:lvl5pPr marL="2057400" indent="-228600" defTabSz="912813" eaLnBrk="0" hangingPunct="0">
              <a:defRPr sz="7600" b="1">
                <a:solidFill>
                  <a:srgbClr val="FFD624"/>
                </a:solidFill>
                <a:latin typeface="Verdana" panose="020B0604030504040204" pitchFamily="34" charset="0"/>
              </a:defRPr>
            </a:lvl5pPr>
            <a:lvl6pPr marL="2514600" indent="-228600" defTabSz="912813"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912813"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912813"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912813" eaLnBrk="0" fontAlgn="base" hangingPunct="0">
              <a:spcBef>
                <a:spcPct val="0"/>
              </a:spcBef>
              <a:spcAft>
                <a:spcPct val="0"/>
              </a:spcAft>
              <a:defRPr sz="7600" b="1">
                <a:solidFill>
                  <a:srgbClr val="FFD624"/>
                </a:solidFill>
                <a:latin typeface="Verdana" panose="020B0604030504040204" pitchFamily="34" charset="0"/>
              </a:defRPr>
            </a:lvl9pPr>
          </a:lstStyle>
          <a:p>
            <a:pPr algn="r"/>
            <a:fld id="{3B101E97-936F-47D6-803A-33E451824E15}" type="slidenum">
              <a:rPr lang="en-US" altLang="en-US" sz="1200" b="0">
                <a:solidFill>
                  <a:srgbClr val="000000"/>
                </a:solidFill>
                <a:latin typeface="Times New Roman" panose="02020603050405020304" pitchFamily="18" charset="0"/>
                <a:ea typeface="ＭＳ Ｐゴシック" panose="020B0600070205080204" pitchFamily="34" charset="-128"/>
              </a:rPr>
              <a:pPr algn="r"/>
              <a:t>28</a:t>
            </a:fld>
            <a:endParaRPr lang="en-US" altLang="en-US" sz="1200" b="0">
              <a:solidFill>
                <a:srgbClr val="000000"/>
              </a:solidFill>
              <a:latin typeface="Times New Roman" panose="02020603050405020304" pitchFamily="18" charset="0"/>
              <a:ea typeface="ＭＳ Ｐゴシック" panose="020B0600070205080204" pitchFamily="34" charset="-128"/>
            </a:endParaRPr>
          </a:p>
        </p:txBody>
      </p:sp>
      <p:sp>
        <p:nvSpPr>
          <p:cNvPr id="47107" name="Rectangle 2"/>
          <p:cNvSpPr>
            <a:spLocks noGrp="1" noRot="1" noChangeAspect="1" noChangeArrowheads="1" noTextEdit="1"/>
          </p:cNvSpPr>
          <p:nvPr>
            <p:ph type="sldImg"/>
          </p:nvPr>
        </p:nvSpPr>
        <p:spPr>
          <a:xfrm>
            <a:off x="933450" y="769938"/>
            <a:ext cx="4914900" cy="3687762"/>
          </a:xfrm>
          <a:ln/>
        </p:spPr>
      </p:sp>
      <p:sp>
        <p:nvSpPr>
          <p:cNvPr id="47108" name="Rectangle 3"/>
          <p:cNvSpPr>
            <a:spLocks noGrp="1" noChangeArrowheads="1"/>
          </p:cNvSpPr>
          <p:nvPr>
            <p:ph type="body" idx="1"/>
          </p:nvPr>
        </p:nvSpPr>
        <p:spPr>
          <a:xfrm>
            <a:off x="912813" y="4687888"/>
            <a:ext cx="4873625" cy="4456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4" tIns="45907" rIns="91814" bIns="45907"/>
          <a:lstStyle/>
          <a:p>
            <a:endParaRPr lang="en-GB" altLang="en-US" smtClean="0">
              <a:latin typeface="Arial" panose="020B0604020202020204" pitchFamily="34" charset="0"/>
            </a:endParaRPr>
          </a:p>
          <a:p>
            <a:endParaRPr lang="en-GB" altLang="en-US" smtClean="0">
              <a:latin typeface="Arial" panose="020B0604020202020204" pitchFamily="34" charset="0"/>
            </a:endParaRPr>
          </a:p>
        </p:txBody>
      </p:sp>
    </p:spTree>
    <p:extLst>
      <p:ext uri="{BB962C8B-B14F-4D97-AF65-F5344CB8AC3E}">
        <p14:creationId xmlns:p14="http://schemas.microsoft.com/office/powerpoint/2010/main" val="638901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latin typeface="Arial" panose="020B0604020202020204" pitchFamily="34" charset="0"/>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fld id="{FC0CC561-EBD5-4132-9A2A-22CA3EC7012E}" type="slidenum">
              <a:rPr lang="en-GB" altLang="en-US" sz="1200" b="0">
                <a:solidFill>
                  <a:schemeClr val="tx1"/>
                </a:solidFill>
                <a:latin typeface="Arial" panose="020B0604020202020204" pitchFamily="34" charset="0"/>
              </a:rPr>
              <a:pPr eaLnBrk="1" hangingPunct="1"/>
              <a:t>29</a:t>
            </a:fld>
            <a:endParaRPr lang="en-GB" altLang="en-US" sz="1200" b="0">
              <a:solidFill>
                <a:schemeClr val="tx1"/>
              </a:solidFill>
              <a:latin typeface="Arial" panose="020B0604020202020204" pitchFamily="34" charset="0"/>
            </a:endParaRPr>
          </a:p>
        </p:txBody>
      </p:sp>
    </p:spTree>
    <p:extLst>
      <p:ext uri="{BB962C8B-B14F-4D97-AF65-F5344CB8AC3E}">
        <p14:creationId xmlns:p14="http://schemas.microsoft.com/office/powerpoint/2010/main" val="4258622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CAFE587A-6A3D-49B9-B446-A96C3D7D596B}" type="slidenum">
              <a:rPr lang="en-US" smtClean="0"/>
              <a:pPr/>
              <a:t>30</a:t>
            </a:fld>
            <a:endParaRPr lang="en-US"/>
          </a:p>
        </p:txBody>
      </p:sp>
    </p:spTree>
    <p:extLst>
      <p:ext uri="{BB962C8B-B14F-4D97-AF65-F5344CB8AC3E}">
        <p14:creationId xmlns:p14="http://schemas.microsoft.com/office/powerpoint/2010/main" val="1014615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CAFE587A-6A3D-49B9-B446-A96C3D7D596B}" type="slidenum">
              <a:rPr lang="en-US" smtClean="0"/>
              <a:pPr/>
              <a:t>31</a:t>
            </a:fld>
            <a:endParaRPr lang="en-US"/>
          </a:p>
        </p:txBody>
      </p:sp>
    </p:spTree>
    <p:extLst>
      <p:ext uri="{BB962C8B-B14F-4D97-AF65-F5344CB8AC3E}">
        <p14:creationId xmlns:p14="http://schemas.microsoft.com/office/powerpoint/2010/main" val="73487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CAFE587A-6A3D-49B9-B446-A96C3D7D596B}" type="slidenum">
              <a:rPr lang="en-US" smtClean="0"/>
              <a:pPr/>
              <a:t>2</a:t>
            </a:fld>
            <a:endParaRPr lang="en-US"/>
          </a:p>
        </p:txBody>
      </p:sp>
    </p:spTree>
    <p:extLst>
      <p:ext uri="{BB962C8B-B14F-4D97-AF65-F5344CB8AC3E}">
        <p14:creationId xmlns:p14="http://schemas.microsoft.com/office/powerpoint/2010/main" val="690799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CAFE587A-6A3D-49B9-B446-A96C3D7D596B}" type="slidenum">
              <a:rPr lang="en-US" smtClean="0"/>
              <a:pPr/>
              <a:t>32</a:t>
            </a:fld>
            <a:endParaRPr lang="en-US"/>
          </a:p>
        </p:txBody>
      </p:sp>
    </p:spTree>
    <p:extLst>
      <p:ext uri="{BB962C8B-B14F-4D97-AF65-F5344CB8AC3E}">
        <p14:creationId xmlns:p14="http://schemas.microsoft.com/office/powerpoint/2010/main" val="3129760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CAFE587A-6A3D-49B9-B446-A96C3D7D596B}" type="slidenum">
              <a:rPr lang="en-US" smtClean="0"/>
              <a:pPr/>
              <a:t>34</a:t>
            </a:fld>
            <a:endParaRPr lang="en-US"/>
          </a:p>
        </p:txBody>
      </p:sp>
    </p:spTree>
    <p:extLst>
      <p:ext uri="{BB962C8B-B14F-4D97-AF65-F5344CB8AC3E}">
        <p14:creationId xmlns:p14="http://schemas.microsoft.com/office/powerpoint/2010/main" val="105650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AFE587A-6A3D-49B9-B446-A96C3D7D596B}" type="slidenum">
              <a:rPr lang="en-US" smtClean="0"/>
              <a:pPr/>
              <a:t>4</a:t>
            </a:fld>
            <a:endParaRPr lang="en-US"/>
          </a:p>
        </p:txBody>
      </p:sp>
    </p:spTree>
    <p:extLst>
      <p:ext uri="{BB962C8B-B14F-4D97-AF65-F5344CB8AC3E}">
        <p14:creationId xmlns:p14="http://schemas.microsoft.com/office/powerpoint/2010/main" val="144421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SHE FIGURES 2012: </a:t>
            </a:r>
            <a:r>
              <a:rPr lang="es-ES_tradnl" dirty="0" err="1" smtClean="0"/>
              <a:t>Proportion</a:t>
            </a:r>
            <a:r>
              <a:rPr lang="es-ES_tradnl" dirty="0" smtClean="0"/>
              <a:t> of </a:t>
            </a:r>
            <a:r>
              <a:rPr lang="es-ES_tradnl" dirty="0" err="1" smtClean="0"/>
              <a:t>men</a:t>
            </a:r>
            <a:r>
              <a:rPr lang="es-ES_tradnl" dirty="0" smtClean="0"/>
              <a:t> and </a:t>
            </a:r>
            <a:r>
              <a:rPr lang="es-ES_tradnl" dirty="0" err="1" smtClean="0"/>
              <a:t>women</a:t>
            </a:r>
            <a:r>
              <a:rPr lang="es-ES_tradnl" dirty="0" smtClean="0"/>
              <a:t> (</a:t>
            </a:r>
            <a:r>
              <a:rPr lang="es-ES_tradnl" dirty="0" err="1" smtClean="0"/>
              <a:t>all</a:t>
            </a:r>
            <a:r>
              <a:rPr lang="es-ES_tradnl" dirty="0" smtClean="0"/>
              <a:t> </a:t>
            </a:r>
            <a:r>
              <a:rPr lang="es-ES_tradnl" dirty="0" err="1" smtClean="0"/>
              <a:t>fields</a:t>
            </a:r>
            <a:r>
              <a:rPr lang="es-ES_tradnl" dirty="0" smtClean="0"/>
              <a:t>)</a:t>
            </a:r>
          </a:p>
          <a:p>
            <a:r>
              <a:rPr lang="es-ES_tradnl" dirty="0" smtClean="0"/>
              <a:t>in a </a:t>
            </a:r>
            <a:r>
              <a:rPr lang="es-ES_tradnl" dirty="0" err="1" smtClean="0"/>
              <a:t>typical</a:t>
            </a:r>
            <a:r>
              <a:rPr lang="es-ES_tradnl" dirty="0" smtClean="0"/>
              <a:t> </a:t>
            </a:r>
            <a:r>
              <a:rPr lang="es-ES_tradnl" dirty="0" err="1" smtClean="0"/>
              <a:t>academic</a:t>
            </a:r>
            <a:r>
              <a:rPr lang="es-ES_tradnl" dirty="0" smtClean="0"/>
              <a:t> </a:t>
            </a:r>
            <a:r>
              <a:rPr lang="es-ES_tradnl" dirty="0" err="1" smtClean="0"/>
              <a:t>career</a:t>
            </a:r>
            <a:r>
              <a:rPr lang="es-ES_tradnl" dirty="0" smtClean="0"/>
              <a:t>. EU 27</a:t>
            </a:r>
          </a:p>
          <a:p>
            <a:endParaRPr lang="es-ES_tradnl" dirty="0" smtClean="0"/>
          </a:p>
          <a:p>
            <a:r>
              <a:rPr lang="en-US" dirty="0" smtClean="0"/>
              <a:t>We still have too few female researchers despite the rise in the number of female PhD holders. Women </a:t>
            </a:r>
            <a:r>
              <a:rPr lang="en-US" b="1" dirty="0" smtClean="0"/>
              <a:t>represent 46% of PhD graduates in the EU, but only 33% of our researchers. </a:t>
            </a:r>
            <a:endParaRPr lang="es-ES" b="1" dirty="0" smtClean="0"/>
          </a:p>
          <a:p>
            <a:r>
              <a:rPr lang="en-US" dirty="0" smtClean="0"/>
              <a:t>The gender imbalance is even more striking </a:t>
            </a:r>
            <a:r>
              <a:rPr lang="en-US" dirty="0" smtClean="0">
                <a:solidFill>
                  <a:srgbClr val="C00000"/>
                </a:solidFill>
              </a:rPr>
              <a:t>in top positions</a:t>
            </a:r>
            <a:r>
              <a:rPr lang="en-US" b="1" dirty="0" smtClean="0"/>
              <a:t>, where only 20% of senior academic staff are women</a:t>
            </a:r>
            <a:r>
              <a:rPr lang="en-US" dirty="0" smtClean="0">
                <a:solidFill>
                  <a:srgbClr val="C00000"/>
                </a:solidFill>
              </a:rPr>
              <a:t>, 15% are Heads of institutions </a:t>
            </a:r>
            <a:r>
              <a:rPr lang="en-US" dirty="0" smtClean="0"/>
              <a:t>and </a:t>
            </a:r>
            <a:r>
              <a:rPr lang="en-US" dirty="0" smtClean="0">
                <a:solidFill>
                  <a:srgbClr val="C00000"/>
                </a:solidFill>
              </a:rPr>
              <a:t>10% are Rectors in the Higher Education Sector. </a:t>
            </a:r>
            <a:endParaRPr lang="es-ES" dirty="0" smtClean="0">
              <a:solidFill>
                <a:srgbClr val="C00000"/>
              </a:solidFill>
            </a:endParaRPr>
          </a:p>
          <a:p>
            <a:endParaRPr lang="es-ES" dirty="0" smtClean="0">
              <a:solidFill>
                <a:srgbClr val="C00000"/>
              </a:solidFill>
            </a:endParaRPr>
          </a:p>
          <a:p>
            <a:endParaRPr lang="en-US" dirty="0">
              <a:solidFill>
                <a:srgbClr val="C00000"/>
              </a:solidFill>
            </a:endParaRPr>
          </a:p>
        </p:txBody>
      </p:sp>
      <p:sp>
        <p:nvSpPr>
          <p:cNvPr id="4" name="3 Marcador de número de diapositiva"/>
          <p:cNvSpPr>
            <a:spLocks noGrp="1"/>
          </p:cNvSpPr>
          <p:nvPr>
            <p:ph type="sldNum" sz="quarter" idx="10"/>
          </p:nvPr>
        </p:nvSpPr>
        <p:spPr/>
        <p:txBody>
          <a:bodyPr/>
          <a:lstStyle/>
          <a:p>
            <a:fld id="{CAFE587A-6A3D-49B9-B446-A96C3D7D596B}" type="slidenum">
              <a:rPr lang="en-US" smtClean="0"/>
              <a:pPr/>
              <a:t>5</a:t>
            </a:fld>
            <a:endParaRPr lang="en-US"/>
          </a:p>
        </p:txBody>
      </p:sp>
    </p:spTree>
    <p:extLst>
      <p:ext uri="{BB962C8B-B14F-4D97-AF65-F5344CB8AC3E}">
        <p14:creationId xmlns:p14="http://schemas.microsoft.com/office/powerpoint/2010/main" val="246174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AFE587A-6A3D-49B9-B446-A96C3D7D596B}" type="slidenum">
              <a:rPr lang="en-US" smtClean="0"/>
              <a:pPr/>
              <a:t>6</a:t>
            </a:fld>
            <a:endParaRPr lang="en-US"/>
          </a:p>
        </p:txBody>
      </p:sp>
    </p:spTree>
    <p:extLst>
      <p:ext uri="{BB962C8B-B14F-4D97-AF65-F5344CB8AC3E}">
        <p14:creationId xmlns:p14="http://schemas.microsoft.com/office/powerpoint/2010/main" val="379090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endParaRPr lang="en-US" dirty="0" smtClean="0"/>
          </a:p>
          <a:p>
            <a:pPr lvl="0"/>
            <a:r>
              <a:rPr lang="en-US" sz="1500" b="1" dirty="0" err="1"/>
              <a:t>Células</a:t>
            </a:r>
            <a:r>
              <a:rPr lang="en-US" sz="1500" b="1" dirty="0"/>
              <a:t> Madre: </a:t>
            </a:r>
            <a:r>
              <a:rPr lang="en-US" sz="1500" dirty="0"/>
              <a:t>Biological sex is commonly studied as a variable in research with humans, but analyzing sex is rare in animal research and rarer still in cell-based research (Beery et al., 2011). This deficiency can represent a lost opportunity to understand basic and developmental biology, and to refine cell-based therapies.</a:t>
            </a:r>
          </a:p>
          <a:p>
            <a:pPr lvl="0"/>
            <a:endParaRPr lang="en-US" sz="1500" b="1" dirty="0">
              <a:solidFill>
                <a:prstClr val="black"/>
              </a:solidFill>
              <a:latin typeface="Arial" charset="0"/>
              <a:cs typeface="Arial" charset="0"/>
            </a:endParaRPr>
          </a:p>
          <a:p>
            <a:endParaRPr lang="en-US" sz="1500" dirty="0"/>
          </a:p>
          <a:p>
            <a:r>
              <a:rPr lang="en-US" sz="1500" dirty="0"/>
              <a:t>OSTEOPOROSIS EN HOMBRES</a:t>
            </a:r>
          </a:p>
          <a:p>
            <a:r>
              <a:rPr lang="en-US" sz="1500" dirty="0" smtClean="0"/>
              <a:t>. </a:t>
            </a:r>
            <a:r>
              <a:rPr lang="en-US" sz="1500" dirty="0"/>
              <a:t>(</a:t>
            </a:r>
            <a:r>
              <a:rPr lang="en-US" sz="1500" dirty="0" err="1"/>
              <a:t>Dhanwal</a:t>
            </a:r>
            <a:r>
              <a:rPr lang="en-US" sz="1500" dirty="0"/>
              <a:t> et al., 2010). Nonetheless, osteoporosis is considered primarily a disease of postmenopausal women, and men are rarely evaluated or treated for it (</a:t>
            </a:r>
            <a:r>
              <a:rPr lang="en-US" sz="1500" dirty="0" err="1"/>
              <a:t>Szulc</a:t>
            </a:r>
            <a:r>
              <a:rPr lang="en-US" sz="1500" dirty="0"/>
              <a:t> et al., 2012).</a:t>
            </a:r>
            <a:endParaRPr lang="es-ES" sz="1500" b="1" dirty="0">
              <a:latin typeface="Arial" charset="0"/>
              <a:cs typeface="Arial" charset="0"/>
            </a:endParaRPr>
          </a:p>
          <a:p>
            <a:pPr lvl="0"/>
            <a:endParaRPr lang="es-ES" sz="1500" b="1" dirty="0">
              <a:solidFill>
                <a:prstClr val="black"/>
              </a:solidFill>
              <a:latin typeface="Arial" charset="0"/>
              <a:cs typeface="Arial" charset="0"/>
            </a:endParaRPr>
          </a:p>
          <a:p>
            <a:endParaRPr lang="en-US" sz="1500" dirty="0"/>
          </a:p>
        </p:txBody>
      </p:sp>
      <p:sp>
        <p:nvSpPr>
          <p:cNvPr id="4" name="3 Marcador de número de diapositiva"/>
          <p:cNvSpPr>
            <a:spLocks noGrp="1"/>
          </p:cNvSpPr>
          <p:nvPr>
            <p:ph type="sldNum" sz="quarter" idx="10"/>
          </p:nvPr>
        </p:nvSpPr>
        <p:spPr/>
        <p:txBody>
          <a:bodyPr/>
          <a:lstStyle/>
          <a:p>
            <a:fld id="{CAFE587A-6A3D-49B9-B446-A96C3D7D596B}" type="slidenum">
              <a:rPr lang="en-US" smtClean="0"/>
              <a:pPr/>
              <a:t>8</a:t>
            </a:fld>
            <a:endParaRPr lang="en-US"/>
          </a:p>
        </p:txBody>
      </p:sp>
    </p:spTree>
    <p:extLst>
      <p:ext uri="{BB962C8B-B14F-4D97-AF65-F5344CB8AC3E}">
        <p14:creationId xmlns:p14="http://schemas.microsoft.com/office/powerpoint/2010/main" val="373195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AFE587A-6A3D-49B9-B446-A96C3D7D596B}" type="slidenum">
              <a:rPr lang="en-US" smtClean="0"/>
              <a:pPr/>
              <a:t>9</a:t>
            </a:fld>
            <a:endParaRPr lang="en-US"/>
          </a:p>
        </p:txBody>
      </p:sp>
    </p:spTree>
    <p:extLst>
      <p:ext uri="{BB962C8B-B14F-4D97-AF65-F5344CB8AC3E}">
        <p14:creationId xmlns:p14="http://schemas.microsoft.com/office/powerpoint/2010/main" val="3234022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CAFE587A-6A3D-49B9-B446-A96C3D7D596B}" type="slidenum">
              <a:rPr lang="en-US" smtClean="0"/>
              <a:pPr/>
              <a:t>10</a:t>
            </a:fld>
            <a:endParaRPr lang="en-US"/>
          </a:p>
        </p:txBody>
      </p:sp>
    </p:spTree>
    <p:extLst>
      <p:ext uri="{BB962C8B-B14F-4D97-AF65-F5344CB8AC3E}">
        <p14:creationId xmlns:p14="http://schemas.microsoft.com/office/powerpoint/2010/main" val="263545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smtClean="0"/>
          </a:p>
          <a:p>
            <a:r>
              <a:rPr lang="en-US" dirty="0" err="1" smtClean="0"/>
              <a:t>Estos</a:t>
            </a:r>
            <a:r>
              <a:rPr lang="en-US" dirty="0" smtClean="0"/>
              <a:t> 3 </a:t>
            </a:r>
            <a:r>
              <a:rPr lang="en-US" dirty="0" err="1" smtClean="0"/>
              <a:t>objetivos</a:t>
            </a:r>
            <a:r>
              <a:rPr lang="en-US" dirty="0" smtClean="0"/>
              <a:t> </a:t>
            </a:r>
            <a:r>
              <a:rPr lang="en-US" dirty="0" err="1" smtClean="0"/>
              <a:t>siguen</a:t>
            </a:r>
            <a:r>
              <a:rPr lang="en-US" dirty="0" smtClean="0"/>
              <a:t> </a:t>
            </a:r>
            <a:r>
              <a:rPr lang="en-US" dirty="0" err="1" smtClean="0"/>
              <a:t>las</a:t>
            </a:r>
            <a:r>
              <a:rPr lang="en-US" dirty="0" smtClean="0"/>
              <a:t> </a:t>
            </a:r>
            <a:r>
              <a:rPr lang="en-US" dirty="0" err="1" smtClean="0"/>
              <a:t>líneas</a:t>
            </a:r>
            <a:r>
              <a:rPr lang="en-US" dirty="0" smtClean="0"/>
              <a:t> </a:t>
            </a:r>
            <a:r>
              <a:rPr lang="en-US" dirty="0" err="1" smtClean="0"/>
              <a:t>estratégicas</a:t>
            </a:r>
            <a:r>
              <a:rPr lang="en-US" dirty="0" smtClean="0"/>
              <a:t> de la </a:t>
            </a:r>
            <a:r>
              <a:rPr lang="en-US" dirty="0" err="1"/>
              <a:t>C</a:t>
            </a:r>
            <a:r>
              <a:rPr lang="en-US" dirty="0" err="1" smtClean="0"/>
              <a:t>omisión</a:t>
            </a:r>
            <a:r>
              <a:rPr lang="en-US" dirty="0" smtClean="0"/>
              <a:t> </a:t>
            </a:r>
            <a:r>
              <a:rPr lang="en-US" dirty="0" err="1" smtClean="0"/>
              <a:t>sobre</a:t>
            </a:r>
            <a:r>
              <a:rPr lang="en-US" dirty="0" smtClean="0"/>
              <a:t> </a:t>
            </a:r>
            <a:r>
              <a:rPr lang="en-US" dirty="0" err="1" smtClean="0"/>
              <a:t>Igualdad</a:t>
            </a:r>
            <a:r>
              <a:rPr lang="en-US" dirty="0" smtClean="0"/>
              <a:t> de </a:t>
            </a:r>
            <a:r>
              <a:rPr lang="en-US" dirty="0" err="1" smtClean="0"/>
              <a:t>Género</a:t>
            </a:r>
            <a:r>
              <a:rPr lang="en-US" dirty="0" smtClean="0"/>
              <a:t>, </a:t>
            </a:r>
            <a:r>
              <a:rPr lang="en-US" dirty="0" err="1" smtClean="0"/>
              <a:t>así</a:t>
            </a:r>
            <a:r>
              <a:rPr lang="en-US" dirty="0" smtClean="0"/>
              <a:t> </a:t>
            </a:r>
            <a:r>
              <a:rPr lang="en-US" dirty="0" err="1" smtClean="0"/>
              <a:t>como</a:t>
            </a:r>
            <a:r>
              <a:rPr lang="en-US" dirty="0" smtClean="0"/>
              <a:t> los </a:t>
            </a:r>
            <a:r>
              <a:rPr lang="en-US" dirty="0" err="1" smtClean="0"/>
              <a:t>objetivos</a:t>
            </a:r>
            <a:r>
              <a:rPr lang="en-US" dirty="0" smtClean="0"/>
              <a:t> </a:t>
            </a:r>
            <a:r>
              <a:rPr lang="en-US" dirty="0" err="1" smtClean="0"/>
              <a:t>marcados</a:t>
            </a:r>
            <a:r>
              <a:rPr lang="en-US" dirty="0" smtClean="0"/>
              <a:t> </a:t>
            </a:r>
            <a:r>
              <a:rPr lang="en-US" dirty="0" err="1" smtClean="0"/>
              <a:t>por</a:t>
            </a:r>
            <a:r>
              <a:rPr lang="en-US" dirty="0" smtClean="0"/>
              <a:t> la </a:t>
            </a:r>
            <a:r>
              <a:rPr lang="en-US" dirty="0" err="1" smtClean="0"/>
              <a:t>Comunicación</a:t>
            </a:r>
            <a:r>
              <a:rPr lang="en-US" dirty="0" smtClean="0"/>
              <a:t> de </a:t>
            </a:r>
            <a:r>
              <a:rPr lang="en-US" dirty="0" err="1" smtClean="0"/>
              <a:t>julio</a:t>
            </a:r>
            <a:r>
              <a:rPr lang="en-US" dirty="0" smtClean="0"/>
              <a:t> de 2012 </a:t>
            </a:r>
            <a:r>
              <a:rPr lang="en-US" dirty="0" err="1" smtClean="0"/>
              <a:t>para</a:t>
            </a:r>
            <a:r>
              <a:rPr lang="en-US" dirty="0" smtClean="0"/>
              <a:t> el </a:t>
            </a:r>
            <a:r>
              <a:rPr lang="en-US" dirty="0" err="1" smtClean="0"/>
              <a:t>establecimiento</a:t>
            </a:r>
            <a:r>
              <a:rPr lang="en-US" dirty="0" smtClean="0"/>
              <a:t> del ERA (European Research Area). </a:t>
            </a:r>
            <a:r>
              <a:rPr lang="en-US" dirty="0" err="1" smtClean="0"/>
              <a:t>Están</a:t>
            </a:r>
            <a:r>
              <a:rPr lang="en-US" dirty="0" smtClean="0"/>
              <a:t> </a:t>
            </a:r>
            <a:r>
              <a:rPr lang="en-US" dirty="0" err="1" smtClean="0"/>
              <a:t>integrados</a:t>
            </a:r>
            <a:r>
              <a:rPr lang="en-US" dirty="0" smtClean="0"/>
              <a:t> en </a:t>
            </a:r>
            <a:r>
              <a:rPr lang="en-US" dirty="0" err="1" smtClean="0"/>
              <a:t>cada</a:t>
            </a:r>
            <a:r>
              <a:rPr lang="en-US" dirty="0" smtClean="0"/>
              <a:t> </a:t>
            </a:r>
            <a:r>
              <a:rPr lang="en-US" dirty="0" err="1" smtClean="0"/>
              <a:t>nivel</a:t>
            </a:r>
            <a:r>
              <a:rPr lang="en-US" dirty="0" smtClean="0"/>
              <a:t> del </a:t>
            </a:r>
            <a:r>
              <a:rPr lang="en-US" dirty="0" err="1" smtClean="0"/>
              <a:t>cliclo</a:t>
            </a:r>
            <a:r>
              <a:rPr lang="en-US" dirty="0" smtClean="0"/>
              <a:t> de </a:t>
            </a:r>
            <a:r>
              <a:rPr lang="en-US" dirty="0" err="1" smtClean="0"/>
              <a:t>Investigación</a:t>
            </a:r>
            <a:r>
              <a:rPr lang="en-US" dirty="0" smtClean="0"/>
              <a:t> e </a:t>
            </a:r>
            <a:r>
              <a:rPr lang="en-US" dirty="0" err="1" smtClean="0"/>
              <a:t>Innovación</a:t>
            </a:r>
            <a:r>
              <a:rPr lang="en-US" dirty="0" smtClean="0"/>
              <a:t>.</a:t>
            </a:r>
          </a:p>
          <a:p>
            <a:endParaRPr lang="en-US" dirty="0" smtClean="0"/>
          </a:p>
          <a:p>
            <a:r>
              <a:rPr lang="en-US" b="1" dirty="0" smtClean="0"/>
              <a:t>ERA is a unified research area open to the world based on the Internal market, in which researchers, scientific knowledge and technology circulate freely. Through ERA, the Union and its Member States will strengthen their scientific and technological bases, their competitiveness and their capacity to collectively address grand challenges….</a:t>
            </a:r>
            <a:r>
              <a:rPr lang="en-US" dirty="0" smtClean="0"/>
              <a:t> to ensure the completion of ERA by 2014 as called for by the European Council</a:t>
            </a:r>
          </a:p>
          <a:p>
            <a:endParaRPr lang="en-US" b="1" dirty="0"/>
          </a:p>
          <a:p>
            <a:endParaRPr lang="en-US" b="1" dirty="0" smtClean="0"/>
          </a:p>
          <a:p>
            <a:endParaRPr lang="en-US" b="1" dirty="0"/>
          </a:p>
          <a:p>
            <a:endParaRPr lang="en-US" dirty="0"/>
          </a:p>
        </p:txBody>
      </p:sp>
      <p:sp>
        <p:nvSpPr>
          <p:cNvPr id="4" name="3 Marcador de número de diapositiva"/>
          <p:cNvSpPr>
            <a:spLocks noGrp="1"/>
          </p:cNvSpPr>
          <p:nvPr>
            <p:ph type="sldNum" sz="quarter" idx="10"/>
          </p:nvPr>
        </p:nvSpPr>
        <p:spPr/>
        <p:txBody>
          <a:bodyPr/>
          <a:lstStyle/>
          <a:p>
            <a:fld id="{CAFE587A-6A3D-49B9-B446-A96C3D7D596B}" type="slidenum">
              <a:rPr lang="en-US" smtClean="0"/>
              <a:pPr/>
              <a:t>11</a:t>
            </a:fld>
            <a:endParaRPr lang="en-US"/>
          </a:p>
        </p:txBody>
      </p:sp>
    </p:spTree>
    <p:extLst>
      <p:ext uri="{BB962C8B-B14F-4D97-AF65-F5344CB8AC3E}">
        <p14:creationId xmlns:p14="http://schemas.microsoft.com/office/powerpoint/2010/main" val="344003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4E8EA62A-0941-4FC5-9016-998CEF9FC100}" type="datetimeFigureOut">
              <a:rPr lang="en-US" smtClean="0"/>
              <a:pPr/>
              <a:t>7/7/2015</a:t>
            </a:fld>
            <a:endParaRPr lang="en-US"/>
          </a:p>
        </p:txBody>
      </p:sp>
      <p:sp>
        <p:nvSpPr>
          <p:cNvPr id="17" name="16 Marcador de pie de página"/>
          <p:cNvSpPr>
            <a:spLocks noGrp="1"/>
          </p:cNvSpPr>
          <p:nvPr>
            <p:ph type="ftr" sz="quarter" idx="11"/>
          </p:nvPr>
        </p:nvSpPr>
        <p:spPr>
          <a:xfrm>
            <a:off x="5410200" y="4205288"/>
            <a:ext cx="1295400" cy="457200"/>
          </a:xfrm>
        </p:spPr>
        <p:txBody>
          <a:bodyPr/>
          <a:lstStyle/>
          <a:p>
            <a:endParaRPr lang="en-US"/>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7C1CB72-AAAF-4C39-A9C3-F0ACF06551D2}"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E8EA62A-0941-4FC5-9016-998CEF9FC100}" type="datetimeFigureOut">
              <a:rPr lang="en-US" smtClean="0"/>
              <a:pPr/>
              <a:t>7/7/2015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7C1CB72-AAAF-4C39-A9C3-F0ACF06551D2}"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E8EA62A-0941-4FC5-9016-998CEF9FC100}" type="datetimeFigureOut">
              <a:rPr lang="en-US" smtClean="0"/>
              <a:pPr/>
              <a:t>7/7/2015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7C1CB72-AAAF-4C39-A9C3-F0ACF06551D2}"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E8EA62A-0941-4FC5-9016-998CEF9FC100}" type="datetimeFigureOut">
              <a:rPr lang="en-US" smtClean="0"/>
              <a:pPr/>
              <a:t>7/7/2015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7C1CB72-AAAF-4C39-A9C3-F0ACF06551D2}"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E8EA62A-0941-4FC5-9016-998CEF9FC100}" type="datetimeFigureOut">
              <a:rPr lang="en-US" smtClean="0"/>
              <a:pPr/>
              <a:t>7/7/2015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7C1CB72-AAAF-4C39-A9C3-F0ACF06551D2}"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E8EA62A-0941-4FC5-9016-998CEF9FC100}" type="datetimeFigureOut">
              <a:rPr lang="en-US" smtClean="0"/>
              <a:pPr/>
              <a:t>7/7/2015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7C1CB72-AAAF-4C39-A9C3-F0ACF06551D2}"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4E8EA62A-0941-4FC5-9016-998CEF9FC100}" type="datetimeFigureOut">
              <a:rPr lang="en-US" smtClean="0"/>
              <a:pPr/>
              <a:t>7/7/2015</a:t>
            </a:fld>
            <a:endParaRPr lang="en-US"/>
          </a:p>
        </p:txBody>
      </p:sp>
      <p:sp>
        <p:nvSpPr>
          <p:cNvPr id="27" name="26 Marcador de número de diapositiva"/>
          <p:cNvSpPr>
            <a:spLocks noGrp="1"/>
          </p:cNvSpPr>
          <p:nvPr>
            <p:ph type="sldNum" sz="quarter" idx="11"/>
          </p:nvPr>
        </p:nvSpPr>
        <p:spPr/>
        <p:txBody>
          <a:bodyPr rtlCol="0"/>
          <a:lstStyle/>
          <a:p>
            <a:fld id="{87C1CB72-AAAF-4C39-A9C3-F0ACF06551D2}" type="slidenum">
              <a:rPr lang="en-US" smtClean="0"/>
              <a:pPr/>
              <a:t>‹Nº›</a:t>
            </a:fld>
            <a:endParaRPr lang="en-US"/>
          </a:p>
        </p:txBody>
      </p:sp>
      <p:sp>
        <p:nvSpPr>
          <p:cNvPr id="28" name="27 Marcador de pie de página"/>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4E8EA62A-0941-4FC5-9016-998CEF9FC100}" type="datetimeFigureOut">
              <a:rPr lang="en-US" smtClean="0"/>
              <a:pPr/>
              <a:t>7/7/2015</a:t>
            </a:fld>
            <a:endParaRPr lang="en-US"/>
          </a:p>
        </p:txBody>
      </p:sp>
      <p:sp>
        <p:nvSpPr>
          <p:cNvPr id="4" name="3 Marcador de pie de página"/>
          <p:cNvSpPr>
            <a:spLocks noGrp="1"/>
          </p:cNvSpPr>
          <p:nvPr>
            <p:ph type="ftr" sz="quarter" idx="11"/>
          </p:nvPr>
        </p:nvSpPr>
        <p:spPr>
          <a:xfrm>
            <a:off x="5257800" y="612648"/>
            <a:ext cx="1325880" cy="457200"/>
          </a:xfrm>
        </p:spPr>
        <p:txBody>
          <a:bodyPr/>
          <a:lstStyle/>
          <a:p>
            <a:endParaRPr lang="en-US"/>
          </a:p>
        </p:txBody>
      </p:sp>
      <p:sp>
        <p:nvSpPr>
          <p:cNvPr id="5" name="4 Marcador de número de diapositiva"/>
          <p:cNvSpPr>
            <a:spLocks noGrp="1"/>
          </p:cNvSpPr>
          <p:nvPr>
            <p:ph type="sldNum" sz="quarter" idx="12"/>
          </p:nvPr>
        </p:nvSpPr>
        <p:spPr>
          <a:xfrm>
            <a:off x="8174736" y="2272"/>
            <a:ext cx="762000" cy="365760"/>
          </a:xfrm>
        </p:spPr>
        <p:txBody>
          <a:bodyPr/>
          <a:lstStyle/>
          <a:p>
            <a:fld id="{87C1CB72-AAAF-4C39-A9C3-F0ACF06551D2}"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8EA62A-0941-4FC5-9016-998CEF9FC100}" type="datetimeFigureOut">
              <a:rPr lang="en-US" smtClean="0"/>
              <a:pPr/>
              <a:t>7/7/2015</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87C1CB72-AAAF-4C39-A9C3-F0ACF06551D2}"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E8EA62A-0941-4FC5-9016-998CEF9FC100}" type="datetimeFigureOut">
              <a:rPr lang="en-US" smtClean="0"/>
              <a:pPr/>
              <a:t>7/7/2015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7C1CB72-AAAF-4C39-A9C3-F0ACF06551D2}"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E8EA62A-0941-4FC5-9016-998CEF9FC100}" type="datetimeFigureOut">
              <a:rPr lang="en-US" smtClean="0"/>
              <a:pPr/>
              <a:t>7/7/2015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7C1CB72-AAAF-4C39-A9C3-F0ACF06551D2}"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E8EA62A-0941-4FC5-9016-998CEF9FC100}" type="datetimeFigureOut">
              <a:rPr lang="en-US" smtClean="0"/>
              <a:pPr/>
              <a:t>7/7/2015</a:t>
            </a:fld>
            <a:endParaRPr lang="en-US"/>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7C1CB72-AAAF-4C39-A9C3-F0ACF06551D2}"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c.europa.eu/research/participants/portal/desktop/en/experts/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g_YOw-jXuE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c.europa.eu/research/participants/docs/h2020-funding-guide/cross-cutting-issues/gender_en.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genderportal.e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ec.europa.eu/research/gendered-innovation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yellowwindow.be/genderinresearch/"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1.xml"/><Relationship Id="rId7" Type="http://schemas.openxmlformats.org/officeDocument/2006/relationships/image" Target="http://www.uv.es/~sociolog/imatges/escut.gif"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8.gif"/><Relationship Id="rId5" Type="http://schemas.openxmlformats.org/officeDocument/2006/relationships/image" Target="../media/image27.png"/><Relationship Id="rId4" Type="http://schemas.openxmlformats.org/officeDocument/2006/relationships/hyperlink" Target="mailto:capitolina.diaz@uv.es" TargetMode="External"/><Relationship Id="rId9" Type="http://schemas.openxmlformats.org/officeDocument/2006/relationships/image" Target="../media/image26.w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304800" y="2209800"/>
            <a:ext cx="8458200" cy="1662113"/>
          </a:xfrm>
        </p:spPr>
        <p:txBody>
          <a:bodyPr>
            <a:normAutofit fontScale="90000"/>
          </a:bodyPr>
          <a:lstStyle/>
          <a:p>
            <a:pPr algn="ctr"/>
            <a:r>
              <a:rPr lang="es-ES" sz="3200" dirty="0" smtClean="0"/>
              <a:t/>
            </a:r>
            <a:br>
              <a:rPr lang="es-ES" sz="3200" dirty="0" smtClean="0"/>
            </a:br>
            <a:r>
              <a:rPr lang="es-ES" sz="3200" dirty="0"/>
              <a:t/>
            </a:r>
            <a:br>
              <a:rPr lang="es-ES" sz="3200" dirty="0"/>
            </a:br>
            <a:r>
              <a:rPr lang="es-ES" sz="3200" dirty="0" smtClean="0"/>
              <a:t/>
            </a:r>
            <a:br>
              <a:rPr lang="es-ES" sz="3200" dirty="0" smtClean="0"/>
            </a:br>
            <a:r>
              <a:rPr lang="es-ES" sz="3200" b="1" dirty="0" err="1" smtClean="0"/>
              <a:t>Gender</a:t>
            </a:r>
            <a:r>
              <a:rPr lang="es-ES" sz="3200" b="1" dirty="0" smtClean="0"/>
              <a:t> </a:t>
            </a:r>
            <a:r>
              <a:rPr lang="es-ES" sz="3200" b="1" dirty="0"/>
              <a:t>at </a:t>
            </a:r>
            <a:r>
              <a:rPr lang="es-ES" sz="3200" b="1" dirty="0" err="1"/>
              <a:t>the</a:t>
            </a:r>
            <a:r>
              <a:rPr lang="es-ES" sz="3200" b="1" dirty="0"/>
              <a:t> </a:t>
            </a:r>
            <a:r>
              <a:rPr lang="es-ES" sz="3200" b="1" dirty="0" err="1"/>
              <a:t>core</a:t>
            </a:r>
            <a:r>
              <a:rPr lang="es-ES" sz="3200" b="1" dirty="0"/>
              <a:t> of </a:t>
            </a:r>
            <a:r>
              <a:rPr lang="es-ES" sz="3200" b="1" dirty="0" err="1"/>
              <a:t>European</a:t>
            </a:r>
            <a:r>
              <a:rPr lang="es-ES" sz="3200" b="1" dirty="0"/>
              <a:t> </a:t>
            </a:r>
            <a:r>
              <a:rPr lang="es-ES" sz="3200" b="1" dirty="0" err="1"/>
              <a:t>Research</a:t>
            </a:r>
            <a:r>
              <a:rPr lang="es-ES" sz="3200" b="1" dirty="0"/>
              <a:t>:  </a:t>
            </a:r>
            <a:r>
              <a:rPr lang="es-ES" sz="3200" b="1" dirty="0" err="1"/>
              <a:t>Horizon</a:t>
            </a:r>
            <a:r>
              <a:rPr lang="es-ES" sz="3200" b="1" dirty="0"/>
              <a:t> 2020</a:t>
            </a:r>
            <a:br>
              <a:rPr lang="es-ES" sz="3200" b="1" dirty="0"/>
            </a:br>
            <a:r>
              <a:rPr lang="en-US" sz="3200" b="1" dirty="0" smtClean="0"/>
              <a:t/>
            </a:r>
            <a:br>
              <a:rPr lang="en-US" sz="3200" b="1" dirty="0" smtClean="0"/>
            </a:br>
            <a:r>
              <a:rPr lang="en-US" sz="3200" b="1" dirty="0" smtClean="0"/>
              <a:t/>
            </a:r>
            <a:br>
              <a:rPr lang="en-US" sz="3200" b="1" dirty="0" smtClean="0"/>
            </a:br>
            <a:r>
              <a:rPr lang="en-US" sz="2400" b="1" dirty="0" smtClean="0">
                <a:solidFill>
                  <a:srgbClr val="FFC000"/>
                </a:solidFill>
              </a:rPr>
              <a:t>Capitolina </a:t>
            </a:r>
            <a:r>
              <a:rPr lang="en-US" sz="2400" b="1" dirty="0" err="1" smtClean="0">
                <a:solidFill>
                  <a:srgbClr val="FFC000"/>
                </a:solidFill>
              </a:rPr>
              <a:t>Díaz</a:t>
            </a:r>
            <a:r>
              <a:rPr lang="en-US" sz="2400" b="1" dirty="0" smtClean="0">
                <a:solidFill>
                  <a:srgbClr val="FFC000"/>
                </a:solidFill>
              </a:rPr>
              <a:t> –</a:t>
            </a:r>
            <a:r>
              <a:rPr lang="en-US" sz="2400" b="1" dirty="0" err="1" smtClean="0">
                <a:solidFill>
                  <a:srgbClr val="FFC000"/>
                </a:solidFill>
              </a:rPr>
              <a:t>Universitad</a:t>
            </a:r>
            <a:r>
              <a:rPr lang="en-US" sz="2400" b="1" dirty="0" smtClean="0">
                <a:solidFill>
                  <a:srgbClr val="FFC000"/>
                </a:solidFill>
              </a:rPr>
              <a:t> de Valencia</a:t>
            </a:r>
            <a:r>
              <a:rPr lang="en-US" sz="1800" dirty="0">
                <a:solidFill>
                  <a:srgbClr val="FFC000"/>
                </a:solidFill>
              </a:rPr>
              <a:t/>
            </a:r>
            <a:br>
              <a:rPr lang="en-US" sz="1800" dirty="0">
                <a:solidFill>
                  <a:srgbClr val="FFC000"/>
                </a:solidFill>
              </a:rPr>
            </a:br>
            <a:endParaRPr lang="en-GB" sz="1800" dirty="0">
              <a:solidFill>
                <a:srgbClr val="FFC000"/>
              </a:solidFill>
            </a:endParaRPr>
          </a:p>
        </p:txBody>
      </p:sp>
      <p:sp>
        <p:nvSpPr>
          <p:cNvPr id="6" name="Subtítulo 5"/>
          <p:cNvSpPr>
            <a:spLocks noGrp="1"/>
          </p:cNvSpPr>
          <p:nvPr>
            <p:ph type="subTitle" idx="1"/>
          </p:nvPr>
        </p:nvSpPr>
        <p:spPr>
          <a:xfrm>
            <a:off x="65314" y="3962400"/>
            <a:ext cx="9067800" cy="2514600"/>
          </a:xfrm>
        </p:spPr>
        <p:txBody>
          <a:bodyPr>
            <a:noAutofit/>
          </a:bodyPr>
          <a:lstStyle/>
          <a:p>
            <a:pPr algn="ctr"/>
            <a:endParaRPr lang="en-GB" sz="2800" dirty="0" smtClean="0"/>
          </a:p>
          <a:p>
            <a:pPr algn="ctr"/>
            <a:r>
              <a:rPr lang="en-GB" sz="2800" dirty="0" smtClean="0"/>
              <a:t>ADEIT – Valencia</a:t>
            </a:r>
          </a:p>
          <a:p>
            <a:pPr algn="ctr"/>
            <a:r>
              <a:rPr lang="en-GB" sz="2800" dirty="0" smtClean="0"/>
              <a:t>July 6-7, 2015</a:t>
            </a:r>
            <a:endParaRPr lang="en-GB" sz="2800" dirty="0"/>
          </a:p>
        </p:txBody>
      </p:sp>
      <p:pic>
        <p:nvPicPr>
          <p:cNvPr id="4" name="Imagen 3" descr="http://www.uv.es/genderstring/img/heading_sag.jpg"/>
          <p:cNvPicPr/>
          <p:nvPr/>
        </p:nvPicPr>
        <p:blipFill>
          <a:blip r:embed="rId3"/>
          <a:srcRect/>
          <a:stretch>
            <a:fillRect/>
          </a:stretch>
        </p:blipFill>
        <p:spPr bwMode="auto">
          <a:xfrm>
            <a:off x="0" y="-228599"/>
            <a:ext cx="9220200" cy="1585912"/>
          </a:xfrm>
          <a:prstGeom prst="rect">
            <a:avLst/>
          </a:prstGeom>
          <a:noFill/>
          <a:ln w="9525">
            <a:noFill/>
            <a:miter lim="800000"/>
            <a:headEnd/>
            <a:tailEnd/>
          </a:ln>
        </p:spPr>
      </p:pic>
    </p:spTree>
    <p:extLst>
      <p:ext uri="{BB962C8B-B14F-4D97-AF65-F5344CB8AC3E}">
        <p14:creationId xmlns:p14="http://schemas.microsoft.com/office/powerpoint/2010/main" val="3298110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533400"/>
            <a:ext cx="8534400" cy="914400"/>
          </a:xfrm>
        </p:spPr>
        <p:txBody>
          <a:bodyPr/>
          <a:lstStyle/>
          <a:p>
            <a:r>
              <a:rPr lang="en-US" dirty="0" smtClean="0">
                <a:solidFill>
                  <a:srgbClr val="C00000"/>
                </a:solidFill>
              </a:rPr>
              <a:t>Five key ERA priorities</a:t>
            </a:r>
            <a:endParaRPr lang="en-US" dirty="0">
              <a:solidFill>
                <a:srgbClr val="C00000"/>
              </a:solidFill>
            </a:endParaRPr>
          </a:p>
        </p:txBody>
      </p:sp>
      <p:sp>
        <p:nvSpPr>
          <p:cNvPr id="3" name="2 Marcador de contenido"/>
          <p:cNvSpPr>
            <a:spLocks noGrp="1"/>
          </p:cNvSpPr>
          <p:nvPr>
            <p:ph idx="1"/>
          </p:nvPr>
        </p:nvSpPr>
        <p:spPr>
          <a:xfrm>
            <a:off x="152400" y="1447800"/>
            <a:ext cx="8915400" cy="5126736"/>
          </a:xfrm>
        </p:spPr>
        <p:txBody>
          <a:bodyPr>
            <a:noAutofit/>
          </a:bodyPr>
          <a:lstStyle/>
          <a:p>
            <a:pPr>
              <a:buNone/>
            </a:pPr>
            <a:r>
              <a:rPr lang="en-US" dirty="0" smtClean="0"/>
              <a:t>1. More effective national research systems.</a:t>
            </a:r>
          </a:p>
          <a:p>
            <a:endParaRPr lang="en-US" dirty="0" smtClean="0"/>
          </a:p>
          <a:p>
            <a:pPr>
              <a:buNone/>
            </a:pPr>
            <a:r>
              <a:rPr lang="en-US" dirty="0" smtClean="0"/>
              <a:t>2. Optimal transnational cooperation and competition.</a:t>
            </a:r>
          </a:p>
          <a:p>
            <a:pPr>
              <a:buNone/>
            </a:pPr>
            <a:endParaRPr lang="en-US" dirty="0" smtClean="0"/>
          </a:p>
          <a:p>
            <a:pPr marL="566928" indent="-457200">
              <a:buAutoNum type="arabicPeriod" startAt="3"/>
            </a:pPr>
            <a:r>
              <a:rPr lang="en-US" dirty="0" smtClean="0"/>
              <a:t>An open </a:t>
            </a:r>
            <a:r>
              <a:rPr lang="en-US" dirty="0" err="1" smtClean="0"/>
              <a:t>labour</a:t>
            </a:r>
            <a:r>
              <a:rPr lang="en-US" dirty="0" smtClean="0"/>
              <a:t> market for researchers.</a:t>
            </a:r>
          </a:p>
          <a:p>
            <a:pPr marL="566928" indent="-457200">
              <a:buAutoNum type="arabicPeriod" startAt="3"/>
            </a:pPr>
            <a:endParaRPr lang="en-US" dirty="0" smtClean="0"/>
          </a:p>
          <a:p>
            <a:pPr>
              <a:buNone/>
            </a:pPr>
            <a:r>
              <a:rPr lang="en-US" dirty="0" smtClean="0">
                <a:solidFill>
                  <a:srgbClr val="FF0000"/>
                </a:solidFill>
              </a:rPr>
              <a:t>4. Gender equality and gender mainstreaming in research.</a:t>
            </a:r>
          </a:p>
          <a:p>
            <a:endParaRPr lang="en-US" dirty="0" smtClean="0"/>
          </a:p>
          <a:p>
            <a:pPr>
              <a:buNone/>
            </a:pPr>
            <a:r>
              <a:rPr lang="en-US" dirty="0" smtClean="0"/>
              <a:t>5. Optimal circulation, access to and transfer of </a:t>
            </a:r>
            <a:r>
              <a:rPr lang="en-US" smtClean="0"/>
              <a:t>scientific knowledge.  </a:t>
            </a:r>
            <a:r>
              <a:rPr lang="en-US" dirty="0" smtClean="0"/>
              <a:t/>
            </a:r>
            <a:br>
              <a:rPr lang="en-US" dirty="0" smtClean="0"/>
            </a:br>
            <a:endParaRPr lang="en-US" dirty="0" smtClean="0"/>
          </a:p>
          <a:p>
            <a:endParaRPr lang="en-US" sz="2400" dirty="0" smtClean="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up)">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85800"/>
            <a:ext cx="8915400" cy="990600"/>
          </a:xfrm>
        </p:spPr>
        <p:txBody>
          <a:bodyPr>
            <a:normAutofit fontScale="90000"/>
          </a:bodyPr>
          <a:lstStyle/>
          <a:p>
            <a:pPr algn="ctr"/>
            <a:r>
              <a:rPr lang="fr-BE" altLang="en-US" sz="3600" dirty="0" err="1">
                <a:solidFill>
                  <a:srgbClr val="C00000"/>
                </a:solidFill>
              </a:rPr>
              <a:t>Implementing</a:t>
            </a:r>
            <a:r>
              <a:rPr lang="fr-BE" altLang="en-US" sz="3600" dirty="0">
                <a:solidFill>
                  <a:srgbClr val="C00000"/>
                </a:solidFill>
              </a:rPr>
              <a:t> </a:t>
            </a:r>
            <a:r>
              <a:rPr lang="fr-BE" altLang="en-US" sz="3600" b="1" u="sng" dirty="0" err="1" smtClean="0">
                <a:solidFill>
                  <a:srgbClr val="C00000"/>
                </a:solidFill>
              </a:rPr>
              <a:t>Gender</a:t>
            </a:r>
            <a:r>
              <a:rPr lang="fr-BE" altLang="en-US" sz="3600" dirty="0" smtClean="0">
                <a:solidFill>
                  <a:srgbClr val="C00000"/>
                </a:solidFill>
              </a:rPr>
              <a:t> on H2020</a:t>
            </a:r>
            <a:r>
              <a:rPr lang="fr-BE" altLang="en-US" sz="3600" dirty="0">
                <a:solidFill>
                  <a:srgbClr val="C00000"/>
                </a:solidFill>
              </a:rPr>
              <a:t>: </a:t>
            </a:r>
            <a:r>
              <a:rPr lang="fr-BE" altLang="en-US" sz="3600" dirty="0" smtClean="0">
                <a:solidFill>
                  <a:srgbClr val="C00000"/>
                </a:solidFill>
              </a:rPr>
              <a:t>3 </a:t>
            </a:r>
            <a:r>
              <a:rPr lang="fr-BE" altLang="en-US" sz="3600" dirty="0">
                <a:solidFill>
                  <a:srgbClr val="C00000"/>
                </a:solidFill>
              </a:rPr>
              <a:t>objectives </a:t>
            </a:r>
            <a:r>
              <a:rPr lang="en-US" sz="3200" dirty="0"/>
              <a:t/>
            </a:r>
            <a:br>
              <a:rPr lang="en-US" sz="3200" dirty="0"/>
            </a:br>
            <a:endParaRPr lang="en-US" sz="3200" dirty="0">
              <a:solidFill>
                <a:srgbClr val="800000"/>
              </a:solidFill>
            </a:endParaRPr>
          </a:p>
        </p:txBody>
      </p:sp>
      <p:sp>
        <p:nvSpPr>
          <p:cNvPr id="3" name="2 Marcador de contenido"/>
          <p:cNvSpPr>
            <a:spLocks noGrp="1"/>
          </p:cNvSpPr>
          <p:nvPr>
            <p:ph idx="1"/>
          </p:nvPr>
        </p:nvSpPr>
        <p:spPr>
          <a:xfrm>
            <a:off x="304800" y="1295400"/>
            <a:ext cx="8534400" cy="5279136"/>
          </a:xfrm>
        </p:spPr>
        <p:txBody>
          <a:bodyPr/>
          <a:lstStyle/>
          <a:p>
            <a:endParaRPr lang="en-US" dirty="0" smtClean="0">
              <a:solidFill>
                <a:srgbClr val="002060"/>
              </a:solidFill>
            </a:endParaRPr>
          </a:p>
          <a:p>
            <a:r>
              <a:rPr lang="en-US" dirty="0" smtClean="0">
                <a:solidFill>
                  <a:srgbClr val="002060"/>
                </a:solidFill>
              </a:rPr>
              <a:t>Gender balance in decision making</a:t>
            </a:r>
          </a:p>
          <a:p>
            <a:endParaRPr lang="en-US" dirty="0">
              <a:solidFill>
                <a:srgbClr val="002060"/>
              </a:solidFill>
            </a:endParaRPr>
          </a:p>
          <a:p>
            <a:endParaRPr lang="en-US" dirty="0" smtClean="0">
              <a:solidFill>
                <a:srgbClr val="002060"/>
              </a:solidFill>
            </a:endParaRPr>
          </a:p>
          <a:p>
            <a:pPr>
              <a:buNone/>
            </a:pPr>
            <a:endParaRPr lang="en-US" dirty="0" smtClean="0">
              <a:solidFill>
                <a:srgbClr val="002060"/>
              </a:solidFill>
            </a:endParaRPr>
          </a:p>
          <a:p>
            <a:r>
              <a:rPr lang="en-US" dirty="0" smtClean="0">
                <a:solidFill>
                  <a:srgbClr val="002060"/>
                </a:solidFill>
              </a:rPr>
              <a:t>Gender balance in research teams at all levels</a:t>
            </a:r>
          </a:p>
          <a:p>
            <a:endParaRPr lang="en-US" dirty="0">
              <a:solidFill>
                <a:srgbClr val="002060"/>
              </a:solidFill>
            </a:endParaRPr>
          </a:p>
          <a:p>
            <a:endParaRPr lang="en-US" dirty="0" smtClean="0">
              <a:solidFill>
                <a:srgbClr val="002060"/>
              </a:solidFill>
            </a:endParaRPr>
          </a:p>
          <a:p>
            <a:pPr marL="109728" indent="0">
              <a:buNone/>
            </a:pPr>
            <a:endParaRPr lang="en-US" dirty="0" smtClean="0">
              <a:solidFill>
                <a:srgbClr val="002060"/>
              </a:solidFill>
            </a:endParaRPr>
          </a:p>
          <a:p>
            <a:r>
              <a:rPr lang="en-US" dirty="0" smtClean="0">
                <a:solidFill>
                  <a:srgbClr val="FF0000"/>
                </a:solidFill>
              </a:rPr>
              <a:t>Gender dimension in research and innovation content</a:t>
            </a:r>
            <a:r>
              <a:rPr lang="en-US" sz="2400" dirty="0" smtClean="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up)">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wipe(up)">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625" y="914400"/>
            <a:ext cx="8229600" cy="685800"/>
          </a:xfrm>
        </p:spPr>
        <p:txBody>
          <a:bodyPr>
            <a:normAutofit/>
          </a:bodyPr>
          <a:lstStyle/>
          <a:p>
            <a:r>
              <a:rPr lang="es-ES" sz="3200" dirty="0" err="1" smtClean="0"/>
              <a:t>Gender</a:t>
            </a:r>
            <a:r>
              <a:rPr lang="es-ES" sz="3200" dirty="0" smtClean="0"/>
              <a:t> Balance in </a:t>
            </a:r>
            <a:r>
              <a:rPr lang="es-ES" sz="3200" dirty="0" err="1" smtClean="0"/>
              <a:t>decision</a:t>
            </a:r>
            <a:r>
              <a:rPr lang="es-ES" sz="3200" dirty="0" smtClean="0"/>
              <a:t> </a:t>
            </a:r>
            <a:r>
              <a:rPr lang="es-ES" sz="3200" dirty="0" err="1" smtClean="0"/>
              <a:t>making</a:t>
            </a:r>
            <a:endParaRPr lang="es-ES" sz="3200" dirty="0"/>
          </a:p>
        </p:txBody>
      </p:sp>
      <p:sp>
        <p:nvSpPr>
          <p:cNvPr id="3" name="Marcador de contenido 2"/>
          <p:cNvSpPr>
            <a:spLocks noGrp="1"/>
          </p:cNvSpPr>
          <p:nvPr>
            <p:ph idx="1"/>
          </p:nvPr>
        </p:nvSpPr>
        <p:spPr/>
        <p:txBody>
          <a:bodyPr/>
          <a:lstStyle/>
          <a:p>
            <a:r>
              <a:rPr lang="es-ES" b="1" dirty="0" err="1" smtClean="0">
                <a:solidFill>
                  <a:schemeClr val="accent2"/>
                </a:solidFill>
                <a:latin typeface="+mj-lt"/>
              </a:rPr>
              <a:t>Advisory</a:t>
            </a:r>
            <a:r>
              <a:rPr lang="es-ES" b="1" dirty="0" smtClean="0">
                <a:solidFill>
                  <a:schemeClr val="accent2"/>
                </a:solidFill>
                <a:latin typeface="+mj-lt"/>
              </a:rPr>
              <a:t> </a:t>
            </a:r>
            <a:r>
              <a:rPr lang="es-ES" b="1" dirty="0" err="1" smtClean="0">
                <a:solidFill>
                  <a:schemeClr val="accent2"/>
                </a:solidFill>
                <a:latin typeface="+mj-lt"/>
              </a:rPr>
              <a:t>groups</a:t>
            </a:r>
            <a:endParaRPr lang="es-ES" b="1" dirty="0" smtClean="0">
              <a:solidFill>
                <a:schemeClr val="accent2"/>
              </a:solidFill>
              <a:latin typeface="+mj-lt"/>
            </a:endParaRPr>
          </a:p>
          <a:p>
            <a:pPr lvl="1"/>
            <a:r>
              <a:rPr lang="es-ES" b="1" dirty="0" smtClean="0">
                <a:solidFill>
                  <a:srgbClr val="002060"/>
                </a:solidFill>
                <a:latin typeface="+mj-lt"/>
              </a:rPr>
              <a:t>50% </a:t>
            </a:r>
            <a:r>
              <a:rPr lang="es-ES" b="1" dirty="0" err="1" smtClean="0">
                <a:solidFill>
                  <a:srgbClr val="002060"/>
                </a:solidFill>
                <a:latin typeface="+mj-lt"/>
              </a:rPr>
              <a:t>men</a:t>
            </a:r>
            <a:r>
              <a:rPr lang="es-ES" b="1" dirty="0" smtClean="0">
                <a:solidFill>
                  <a:srgbClr val="002060"/>
                </a:solidFill>
                <a:latin typeface="+mj-lt"/>
              </a:rPr>
              <a:t>/</a:t>
            </a:r>
            <a:r>
              <a:rPr lang="es-ES" b="1" dirty="0" err="1" smtClean="0">
                <a:solidFill>
                  <a:srgbClr val="002060"/>
                </a:solidFill>
                <a:latin typeface="+mj-lt"/>
              </a:rPr>
              <a:t>women</a:t>
            </a:r>
            <a:endParaRPr lang="es-ES" b="1" dirty="0" smtClean="0">
              <a:solidFill>
                <a:srgbClr val="002060"/>
              </a:solidFill>
              <a:latin typeface="+mj-lt"/>
            </a:endParaRPr>
          </a:p>
          <a:p>
            <a:pPr lvl="1"/>
            <a:r>
              <a:rPr lang="es-ES" b="1" dirty="0" smtClean="0">
                <a:solidFill>
                  <a:srgbClr val="002060"/>
                </a:solidFill>
                <a:latin typeface="+mj-lt"/>
              </a:rPr>
              <a:t>at </a:t>
            </a:r>
            <a:r>
              <a:rPr lang="es-ES" b="1" dirty="0" err="1" smtClean="0">
                <a:solidFill>
                  <a:srgbClr val="002060"/>
                </a:solidFill>
                <a:latin typeface="+mj-lt"/>
              </a:rPr>
              <a:t>least</a:t>
            </a:r>
            <a:r>
              <a:rPr lang="es-ES" b="1" dirty="0" smtClean="0">
                <a:solidFill>
                  <a:srgbClr val="002060"/>
                </a:solidFill>
                <a:latin typeface="+mj-lt"/>
              </a:rPr>
              <a:t> </a:t>
            </a:r>
            <a:r>
              <a:rPr lang="es-ES" b="1" dirty="0" err="1" smtClean="0">
                <a:solidFill>
                  <a:srgbClr val="002060"/>
                </a:solidFill>
                <a:latin typeface="+mj-lt"/>
              </a:rPr>
              <a:t>one</a:t>
            </a:r>
            <a:r>
              <a:rPr lang="es-ES" b="1" dirty="0" smtClean="0">
                <a:solidFill>
                  <a:srgbClr val="002060"/>
                </a:solidFill>
                <a:latin typeface="+mj-lt"/>
              </a:rPr>
              <a:t> </a:t>
            </a:r>
            <a:r>
              <a:rPr lang="es-ES" b="1" dirty="0" err="1" smtClean="0">
                <a:solidFill>
                  <a:srgbClr val="002060"/>
                </a:solidFill>
                <a:latin typeface="+mj-lt"/>
              </a:rPr>
              <a:t>expert</a:t>
            </a:r>
            <a:r>
              <a:rPr lang="es-ES" b="1" dirty="0" smtClean="0">
                <a:solidFill>
                  <a:srgbClr val="002060"/>
                </a:solidFill>
                <a:latin typeface="+mj-lt"/>
              </a:rPr>
              <a:t> </a:t>
            </a:r>
            <a:r>
              <a:rPr lang="es-ES" b="1" dirty="0" err="1" smtClean="0">
                <a:solidFill>
                  <a:srgbClr val="002060"/>
                </a:solidFill>
                <a:latin typeface="+mj-lt"/>
              </a:rPr>
              <a:t>with</a:t>
            </a:r>
            <a:r>
              <a:rPr lang="es-ES" b="1" dirty="0" smtClean="0">
                <a:solidFill>
                  <a:srgbClr val="002060"/>
                </a:solidFill>
                <a:latin typeface="+mj-lt"/>
              </a:rPr>
              <a:t> </a:t>
            </a:r>
            <a:r>
              <a:rPr lang="es-ES" b="1" dirty="0" err="1" smtClean="0">
                <a:solidFill>
                  <a:srgbClr val="002060"/>
                </a:solidFill>
                <a:latin typeface="+mj-lt"/>
              </a:rPr>
              <a:t>gender</a:t>
            </a:r>
            <a:r>
              <a:rPr lang="es-ES" b="1" dirty="0" smtClean="0">
                <a:solidFill>
                  <a:srgbClr val="002060"/>
                </a:solidFill>
                <a:latin typeface="+mj-lt"/>
              </a:rPr>
              <a:t> </a:t>
            </a:r>
            <a:r>
              <a:rPr lang="es-ES" b="1" dirty="0" err="1" smtClean="0">
                <a:solidFill>
                  <a:srgbClr val="002060"/>
                </a:solidFill>
                <a:latin typeface="+mj-lt"/>
              </a:rPr>
              <a:t>expertise</a:t>
            </a:r>
            <a:endParaRPr lang="es-ES" b="1" dirty="0" smtClean="0">
              <a:solidFill>
                <a:srgbClr val="002060"/>
              </a:solidFill>
              <a:latin typeface="+mj-lt"/>
            </a:endParaRPr>
          </a:p>
          <a:p>
            <a:pPr lvl="1"/>
            <a:r>
              <a:rPr lang="es-ES" b="1" dirty="0" err="1" smtClean="0">
                <a:solidFill>
                  <a:srgbClr val="002060"/>
                </a:solidFill>
                <a:latin typeface="+mj-lt"/>
              </a:rPr>
              <a:t>Gender</a:t>
            </a:r>
            <a:r>
              <a:rPr lang="es-ES" b="1" dirty="0" smtClean="0">
                <a:solidFill>
                  <a:srgbClr val="002060"/>
                </a:solidFill>
                <a:latin typeface="+mj-lt"/>
              </a:rPr>
              <a:t> </a:t>
            </a:r>
            <a:r>
              <a:rPr lang="es-ES" b="1" dirty="0" err="1" smtClean="0">
                <a:solidFill>
                  <a:srgbClr val="002060"/>
                </a:solidFill>
                <a:latin typeface="+mj-lt"/>
              </a:rPr>
              <a:t>experts</a:t>
            </a:r>
            <a:r>
              <a:rPr lang="es-ES" b="1" dirty="0" smtClean="0">
                <a:solidFill>
                  <a:srgbClr val="002060"/>
                </a:solidFill>
                <a:latin typeface="+mj-lt"/>
              </a:rPr>
              <a:t> </a:t>
            </a:r>
            <a:r>
              <a:rPr lang="es-ES" b="1" dirty="0" err="1" smtClean="0">
                <a:solidFill>
                  <a:srgbClr val="002060"/>
                </a:solidFill>
                <a:latin typeface="+mj-lt"/>
              </a:rPr>
              <a:t>meet</a:t>
            </a:r>
            <a:r>
              <a:rPr lang="es-ES" b="1" dirty="0" smtClean="0">
                <a:solidFill>
                  <a:srgbClr val="002060"/>
                </a:solidFill>
                <a:latin typeface="+mj-lt"/>
              </a:rPr>
              <a:t> </a:t>
            </a:r>
            <a:r>
              <a:rPr lang="es-ES" b="1" dirty="0" err="1" smtClean="0">
                <a:solidFill>
                  <a:srgbClr val="002060"/>
                </a:solidFill>
                <a:latin typeface="+mj-lt"/>
              </a:rPr>
              <a:t>regularly</a:t>
            </a:r>
            <a:endParaRPr lang="es-ES" b="1" dirty="0">
              <a:solidFill>
                <a:srgbClr val="002060"/>
              </a:solidFill>
              <a:latin typeface="+mj-lt"/>
            </a:endParaRPr>
          </a:p>
          <a:p>
            <a:pPr marL="411480" lvl="1" indent="0">
              <a:buNone/>
            </a:pPr>
            <a:endParaRPr lang="es-ES" b="1" dirty="0">
              <a:solidFill>
                <a:srgbClr val="002060"/>
              </a:solidFill>
              <a:latin typeface="+mj-lt"/>
            </a:endParaRPr>
          </a:p>
          <a:p>
            <a:pPr marL="109728" indent="0">
              <a:buNone/>
            </a:pPr>
            <a:r>
              <a:rPr lang="es-ES" b="1" dirty="0" err="1" smtClean="0">
                <a:solidFill>
                  <a:schemeClr val="accent2"/>
                </a:solidFill>
                <a:latin typeface="+mj-lt"/>
              </a:rPr>
              <a:t>Evaluation</a:t>
            </a:r>
            <a:r>
              <a:rPr lang="es-ES" b="1" dirty="0" smtClean="0">
                <a:solidFill>
                  <a:schemeClr val="accent2"/>
                </a:solidFill>
                <a:latin typeface="+mj-lt"/>
              </a:rPr>
              <a:t> </a:t>
            </a:r>
            <a:r>
              <a:rPr lang="es-ES" b="1" dirty="0" err="1" smtClean="0">
                <a:solidFill>
                  <a:schemeClr val="accent2"/>
                </a:solidFill>
                <a:latin typeface="+mj-lt"/>
              </a:rPr>
              <a:t>panels</a:t>
            </a:r>
            <a:r>
              <a:rPr lang="es-ES" b="1" dirty="0" smtClean="0">
                <a:solidFill>
                  <a:schemeClr val="accent2"/>
                </a:solidFill>
                <a:latin typeface="+mj-lt"/>
              </a:rPr>
              <a:t> and </a:t>
            </a:r>
            <a:r>
              <a:rPr lang="es-ES" b="1" dirty="0" err="1" smtClean="0">
                <a:solidFill>
                  <a:schemeClr val="accent2"/>
                </a:solidFill>
                <a:latin typeface="+mj-lt"/>
              </a:rPr>
              <a:t>expert</a:t>
            </a:r>
            <a:r>
              <a:rPr lang="es-ES" b="1" dirty="0" smtClean="0">
                <a:solidFill>
                  <a:schemeClr val="accent2"/>
                </a:solidFill>
                <a:latin typeface="+mj-lt"/>
              </a:rPr>
              <a:t> </a:t>
            </a:r>
            <a:r>
              <a:rPr lang="es-ES" b="1" dirty="0" err="1" smtClean="0">
                <a:solidFill>
                  <a:schemeClr val="accent2"/>
                </a:solidFill>
                <a:latin typeface="+mj-lt"/>
              </a:rPr>
              <a:t>groups</a:t>
            </a:r>
            <a:endParaRPr lang="es-ES" b="1" dirty="0" smtClean="0">
              <a:solidFill>
                <a:schemeClr val="accent2"/>
              </a:solidFill>
              <a:latin typeface="+mj-lt"/>
            </a:endParaRPr>
          </a:p>
          <a:p>
            <a:r>
              <a:rPr lang="es-ES" b="1" dirty="0" smtClean="0">
                <a:solidFill>
                  <a:srgbClr val="002060"/>
                </a:solidFill>
                <a:latin typeface="+mj-lt"/>
              </a:rPr>
              <a:t> </a:t>
            </a:r>
            <a:r>
              <a:rPr lang="es-ES" sz="2600" b="1" dirty="0">
                <a:solidFill>
                  <a:srgbClr val="002060"/>
                </a:solidFill>
                <a:latin typeface="+mj-lt"/>
              </a:rPr>
              <a:t>40% </a:t>
            </a:r>
            <a:r>
              <a:rPr lang="es-ES" sz="2600" b="1" dirty="0" err="1">
                <a:solidFill>
                  <a:srgbClr val="002060"/>
                </a:solidFill>
                <a:latin typeface="+mj-lt"/>
              </a:rPr>
              <a:t>under-represented</a:t>
            </a:r>
            <a:r>
              <a:rPr lang="es-ES" sz="2600" b="1" dirty="0">
                <a:solidFill>
                  <a:srgbClr val="002060"/>
                </a:solidFill>
                <a:latin typeface="+mj-lt"/>
              </a:rPr>
              <a:t> sex</a:t>
            </a:r>
          </a:p>
          <a:p>
            <a:r>
              <a:rPr lang="es-ES" sz="2600" b="1" dirty="0" err="1">
                <a:solidFill>
                  <a:srgbClr val="002060"/>
                </a:solidFill>
                <a:latin typeface="+mj-lt"/>
              </a:rPr>
              <a:t>Taking</a:t>
            </a:r>
            <a:r>
              <a:rPr lang="es-ES" sz="2600" b="1" dirty="0">
                <a:solidFill>
                  <a:srgbClr val="002060"/>
                </a:solidFill>
                <a:latin typeface="+mj-lt"/>
              </a:rPr>
              <a:t> </a:t>
            </a:r>
            <a:r>
              <a:rPr lang="es-ES" sz="2600" b="1" dirty="0" err="1">
                <a:solidFill>
                  <a:srgbClr val="002060"/>
                </a:solidFill>
                <a:latin typeface="+mj-lt"/>
              </a:rPr>
              <a:t>into</a:t>
            </a:r>
            <a:r>
              <a:rPr lang="es-ES" sz="2600" b="1" dirty="0">
                <a:solidFill>
                  <a:srgbClr val="002060"/>
                </a:solidFill>
                <a:latin typeface="+mj-lt"/>
              </a:rPr>
              <a:t> </a:t>
            </a:r>
            <a:r>
              <a:rPr lang="es-ES" sz="2600" b="1" dirty="0" err="1">
                <a:solidFill>
                  <a:srgbClr val="002060"/>
                </a:solidFill>
                <a:latin typeface="+mj-lt"/>
              </a:rPr>
              <a:t>account</a:t>
            </a:r>
            <a:r>
              <a:rPr lang="es-ES" sz="2600" b="1" dirty="0">
                <a:solidFill>
                  <a:srgbClr val="002060"/>
                </a:solidFill>
                <a:latin typeface="+mj-lt"/>
              </a:rPr>
              <a:t> </a:t>
            </a:r>
            <a:r>
              <a:rPr lang="es-ES" sz="2600" b="1" dirty="0" err="1" smtClean="0">
                <a:solidFill>
                  <a:srgbClr val="002060"/>
                </a:solidFill>
                <a:latin typeface="+mj-lt"/>
              </a:rPr>
              <a:t>women’s</a:t>
            </a:r>
            <a:r>
              <a:rPr lang="es-ES" sz="2600" b="1" dirty="0" smtClean="0">
                <a:solidFill>
                  <a:srgbClr val="002060"/>
                </a:solidFill>
                <a:latin typeface="+mj-lt"/>
              </a:rPr>
              <a:t> </a:t>
            </a:r>
            <a:r>
              <a:rPr lang="es-ES" sz="2600" b="1" dirty="0" err="1" smtClean="0">
                <a:solidFill>
                  <a:srgbClr val="002060"/>
                </a:solidFill>
                <a:latin typeface="+mj-lt"/>
              </a:rPr>
              <a:t>situation</a:t>
            </a:r>
            <a:r>
              <a:rPr lang="es-ES" sz="2600" b="1" dirty="0" smtClean="0">
                <a:solidFill>
                  <a:srgbClr val="002060"/>
                </a:solidFill>
                <a:latin typeface="+mj-lt"/>
              </a:rPr>
              <a:t> </a:t>
            </a:r>
            <a:r>
              <a:rPr lang="es-ES" sz="2600" b="1" dirty="0">
                <a:solidFill>
                  <a:srgbClr val="002060"/>
                </a:solidFill>
                <a:latin typeface="+mj-lt"/>
              </a:rPr>
              <a:t>in </a:t>
            </a:r>
            <a:r>
              <a:rPr lang="es-ES" sz="2600" b="1" dirty="0" err="1">
                <a:solidFill>
                  <a:srgbClr val="002060"/>
                </a:solidFill>
                <a:latin typeface="+mj-lt"/>
              </a:rPr>
              <a:t>the</a:t>
            </a:r>
            <a:r>
              <a:rPr lang="es-ES" sz="2600" b="1" dirty="0">
                <a:solidFill>
                  <a:srgbClr val="002060"/>
                </a:solidFill>
                <a:latin typeface="+mj-lt"/>
              </a:rPr>
              <a:t> </a:t>
            </a:r>
            <a:r>
              <a:rPr lang="es-ES" sz="2600" b="1" dirty="0" err="1">
                <a:solidFill>
                  <a:srgbClr val="002060"/>
                </a:solidFill>
                <a:latin typeface="+mj-lt"/>
              </a:rPr>
              <a:t>field</a:t>
            </a:r>
            <a:r>
              <a:rPr lang="es-ES" sz="2600" b="1" dirty="0">
                <a:solidFill>
                  <a:srgbClr val="002060"/>
                </a:solidFill>
                <a:latin typeface="+mj-lt"/>
              </a:rPr>
              <a:t> of </a:t>
            </a:r>
            <a:r>
              <a:rPr lang="es-ES" sz="2600" b="1" dirty="0" err="1">
                <a:solidFill>
                  <a:srgbClr val="002060"/>
                </a:solidFill>
                <a:latin typeface="+mj-lt"/>
              </a:rPr>
              <a:t>the</a:t>
            </a:r>
            <a:r>
              <a:rPr lang="es-ES" sz="2600" b="1" dirty="0">
                <a:solidFill>
                  <a:srgbClr val="002060"/>
                </a:solidFill>
                <a:latin typeface="+mj-lt"/>
              </a:rPr>
              <a:t> </a:t>
            </a:r>
            <a:r>
              <a:rPr lang="es-ES" sz="2600" b="1" dirty="0" err="1">
                <a:solidFill>
                  <a:srgbClr val="002060"/>
                </a:solidFill>
                <a:latin typeface="+mj-lt"/>
              </a:rPr>
              <a:t>action</a:t>
            </a:r>
            <a:endParaRPr lang="es-ES" sz="2600" b="1" dirty="0">
              <a:solidFill>
                <a:srgbClr val="002060"/>
              </a:solidFill>
              <a:latin typeface="+mj-lt"/>
            </a:endParaRPr>
          </a:p>
        </p:txBody>
      </p:sp>
    </p:spTree>
    <p:extLst>
      <p:ext uri="{BB962C8B-B14F-4D97-AF65-F5344CB8AC3E}">
        <p14:creationId xmlns:p14="http://schemas.microsoft.com/office/powerpoint/2010/main" val="168388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To be </a:t>
            </a:r>
            <a:r>
              <a:rPr lang="es-ES" dirty="0" err="1" smtClean="0"/>
              <a:t>included</a:t>
            </a:r>
            <a:r>
              <a:rPr lang="es-ES" dirty="0" smtClean="0"/>
              <a:t> as </a:t>
            </a:r>
            <a:r>
              <a:rPr lang="es-ES" dirty="0" err="1" smtClean="0"/>
              <a:t>expert</a:t>
            </a:r>
            <a:r>
              <a:rPr lang="es-ES" dirty="0" smtClean="0"/>
              <a:t>, </a:t>
            </a:r>
            <a:r>
              <a:rPr lang="es-ES" dirty="0" err="1" smtClean="0"/>
              <a:t>go</a:t>
            </a:r>
            <a:r>
              <a:rPr lang="es-ES" dirty="0" smtClean="0"/>
              <a:t> to</a:t>
            </a:r>
            <a:endParaRPr lang="es-ES" dirty="0"/>
          </a:p>
        </p:txBody>
      </p:sp>
      <p:sp>
        <p:nvSpPr>
          <p:cNvPr id="3" name="Marcador de contenido 2"/>
          <p:cNvSpPr>
            <a:spLocks noGrp="1"/>
          </p:cNvSpPr>
          <p:nvPr>
            <p:ph idx="1"/>
          </p:nvPr>
        </p:nvSpPr>
        <p:spPr/>
        <p:txBody>
          <a:bodyPr/>
          <a:lstStyle/>
          <a:p>
            <a:endParaRPr lang="es-ES" dirty="0" smtClean="0"/>
          </a:p>
          <a:p>
            <a:endParaRPr lang="es-ES" dirty="0"/>
          </a:p>
          <a:p>
            <a:pPr marL="0" lvl="0" indent="0" eaLnBrk="0" fontAlgn="base" hangingPunct="0">
              <a:spcBef>
                <a:spcPct val="0"/>
              </a:spcBef>
              <a:spcAft>
                <a:spcPct val="0"/>
              </a:spcAft>
              <a:buClrTx/>
              <a:buNone/>
            </a:pPr>
            <a:r>
              <a:rPr lang="en-US" altLang="en-US" dirty="0">
                <a:latin typeface="Arial" panose="020B0604020202020204" pitchFamily="34" charset="0"/>
                <a:cs typeface="Arial" panose="020B0604020202020204" pitchFamily="34" charset="0"/>
                <a:hlinkClick r:id="rId3"/>
              </a:rPr>
              <a:t>http://ec.europa.eu/research/participants/portal/desktop/en/</a:t>
            </a:r>
          </a:p>
          <a:p>
            <a:pPr marL="0" lvl="0" indent="0" eaLnBrk="0" fontAlgn="base" hangingPunct="0">
              <a:spcBef>
                <a:spcPct val="0"/>
              </a:spcBef>
              <a:spcAft>
                <a:spcPct val="0"/>
              </a:spcAft>
              <a:buClrTx/>
              <a:buNone/>
            </a:pPr>
            <a:r>
              <a:rPr lang="en-US" altLang="en-US" dirty="0">
                <a:latin typeface="Arial" panose="020B0604020202020204" pitchFamily="34" charset="0"/>
                <a:cs typeface="Arial" panose="020B0604020202020204" pitchFamily="34" charset="0"/>
                <a:hlinkClick r:id="rId3"/>
              </a:rPr>
              <a:t>experts/index.html</a:t>
            </a:r>
            <a:endParaRPr lang="en-US" altLang="en-US" dirty="0"/>
          </a:p>
          <a:p>
            <a:endParaRPr lang="es-ES" dirty="0"/>
          </a:p>
        </p:txBody>
      </p:sp>
    </p:spTree>
    <p:extLst>
      <p:ext uri="{BB962C8B-B14F-4D97-AF65-F5344CB8AC3E}">
        <p14:creationId xmlns:p14="http://schemas.microsoft.com/office/powerpoint/2010/main" val="2805435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395288" y="1196975"/>
            <a:ext cx="8229600" cy="936625"/>
          </a:xfrm>
          <a:noFill/>
        </p:spPr>
        <p:txBody>
          <a:bodyPr>
            <a:noAutofit/>
          </a:bodyPr>
          <a:lstStyle/>
          <a:p>
            <a:pPr algn="ctr"/>
            <a:r>
              <a:rPr lang="fr-BE" altLang="en-US" sz="3200" dirty="0" err="1"/>
              <a:t>Gender</a:t>
            </a:r>
            <a:r>
              <a:rPr lang="fr-BE" altLang="en-US" sz="3200" dirty="0"/>
              <a:t> balance in </a:t>
            </a:r>
            <a:r>
              <a:rPr lang="fr-BE" altLang="en-US" sz="3200" dirty="0" err="1"/>
              <a:t>research</a:t>
            </a:r>
            <a:r>
              <a:rPr lang="fr-BE" altLang="en-US" sz="3200" dirty="0"/>
              <a:t> teams: </a:t>
            </a:r>
            <a:br>
              <a:rPr lang="fr-BE" altLang="en-US" sz="3200" dirty="0"/>
            </a:br>
            <a:r>
              <a:rPr lang="fr-BE" altLang="en-US" sz="3200" dirty="0"/>
              <a:t>article 33 of the Model Grant Agreement</a:t>
            </a:r>
            <a:endParaRPr lang="en-GB" altLang="en-US" sz="3200" dirty="0"/>
          </a:p>
        </p:txBody>
      </p:sp>
      <p:pic>
        <p:nvPicPr>
          <p:cNvPr id="1229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286250"/>
            <a:ext cx="817245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1138" y="2376488"/>
            <a:ext cx="19716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Down Arrow 3"/>
          <p:cNvSpPr>
            <a:spLocks noChangeArrowheads="1"/>
          </p:cNvSpPr>
          <p:nvPr/>
        </p:nvSpPr>
        <p:spPr bwMode="auto">
          <a:xfrm>
            <a:off x="2514600" y="3522663"/>
            <a:ext cx="2951163" cy="215900"/>
          </a:xfrm>
          <a:prstGeom prst="downArrow">
            <a:avLst>
              <a:gd name="adj1" fmla="val 50000"/>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endParaRPr lang="en-US" altLang="en-US"/>
          </a:p>
        </p:txBody>
      </p:sp>
      <p:sp>
        <p:nvSpPr>
          <p:cNvPr id="12294" name="Down Arrow 4"/>
          <p:cNvSpPr>
            <a:spLocks noChangeArrowheads="1"/>
          </p:cNvSpPr>
          <p:nvPr/>
        </p:nvSpPr>
        <p:spPr bwMode="auto">
          <a:xfrm rot="3866430">
            <a:off x="4519613" y="2492375"/>
            <a:ext cx="1003300" cy="1873250"/>
          </a:xfrm>
          <a:prstGeom prst="downArrow">
            <a:avLst>
              <a:gd name="adj1" fmla="val 50000"/>
              <a:gd name="adj2" fmla="val 49979"/>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endParaRPr lang="en-US" altLang="en-US"/>
          </a:p>
        </p:txBody>
      </p:sp>
      <p:sp>
        <p:nvSpPr>
          <p:cNvPr id="12295" name="Down Arrow 5"/>
          <p:cNvSpPr>
            <a:spLocks noChangeArrowheads="1"/>
          </p:cNvSpPr>
          <p:nvPr/>
        </p:nvSpPr>
        <p:spPr bwMode="auto">
          <a:xfrm rot="3926501">
            <a:off x="5106194" y="3766344"/>
            <a:ext cx="719138" cy="1441450"/>
          </a:xfrm>
          <a:prstGeom prst="downArrow">
            <a:avLst>
              <a:gd name="adj1" fmla="val 50000"/>
              <a:gd name="adj2" fmla="val 5011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endParaRPr lang="en-US" altLang="en-US"/>
          </a:p>
        </p:txBody>
      </p:sp>
      <p:sp>
        <p:nvSpPr>
          <p:cNvPr id="12296" name="Left Arrow 6"/>
          <p:cNvSpPr>
            <a:spLocks noChangeArrowheads="1"/>
          </p:cNvSpPr>
          <p:nvPr/>
        </p:nvSpPr>
        <p:spPr bwMode="auto">
          <a:xfrm rot="-1627194">
            <a:off x="4705350" y="3584575"/>
            <a:ext cx="1500188" cy="554038"/>
          </a:xfrm>
          <a:prstGeom prst="leftArrow">
            <a:avLst>
              <a:gd name="adj1" fmla="val 50000"/>
              <a:gd name="adj2" fmla="val 49930"/>
            </a:avLst>
          </a:prstGeom>
          <a:noFill/>
          <a:ln w="889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6333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81000"/>
            <a:ext cx="8229600" cy="1066800"/>
          </a:xfrm>
        </p:spPr>
        <p:txBody>
          <a:bodyPr>
            <a:normAutofit/>
          </a:bodyPr>
          <a:lstStyle/>
          <a:p>
            <a:r>
              <a:rPr lang="es-ES" sz="3200" dirty="0" err="1"/>
              <a:t>Gender</a:t>
            </a:r>
            <a:r>
              <a:rPr lang="es-ES" sz="3200" dirty="0"/>
              <a:t> Balance in </a:t>
            </a:r>
            <a:r>
              <a:rPr lang="es-ES" sz="3200" dirty="0" err="1"/>
              <a:t>reseach</a:t>
            </a:r>
            <a:r>
              <a:rPr lang="es-ES" sz="3200" dirty="0"/>
              <a:t> </a:t>
            </a:r>
            <a:r>
              <a:rPr lang="es-ES" sz="3200" dirty="0" err="1"/>
              <a:t>teams</a:t>
            </a:r>
            <a:endParaRPr lang="es-ES" sz="3200" dirty="0"/>
          </a:p>
        </p:txBody>
      </p:sp>
      <p:sp>
        <p:nvSpPr>
          <p:cNvPr id="3" name="Marcador de contenido 2"/>
          <p:cNvSpPr>
            <a:spLocks noGrp="1"/>
          </p:cNvSpPr>
          <p:nvPr>
            <p:ph idx="1"/>
          </p:nvPr>
        </p:nvSpPr>
        <p:spPr>
          <a:xfrm>
            <a:off x="304800" y="1143000"/>
            <a:ext cx="8534400" cy="5583936"/>
          </a:xfrm>
        </p:spPr>
        <p:txBody>
          <a:bodyPr>
            <a:normAutofit/>
          </a:bodyPr>
          <a:lstStyle/>
          <a:p>
            <a:endParaRPr lang="es-ES" sz="2400" b="1" dirty="0" smtClean="0">
              <a:latin typeface="+mj-lt"/>
            </a:endParaRPr>
          </a:p>
          <a:p>
            <a:r>
              <a:rPr lang="es-ES" sz="2400" b="1" dirty="0" err="1" smtClean="0">
                <a:latin typeface="+mj-lt"/>
              </a:rPr>
              <a:t>Work</a:t>
            </a:r>
            <a:r>
              <a:rPr lang="es-ES" sz="2400" b="1" dirty="0" smtClean="0">
                <a:latin typeface="+mj-lt"/>
              </a:rPr>
              <a:t> </a:t>
            </a:r>
            <a:r>
              <a:rPr lang="es-ES" sz="2400" b="1" dirty="0" err="1" smtClean="0">
                <a:latin typeface="+mj-lt"/>
              </a:rPr>
              <a:t>programme</a:t>
            </a:r>
            <a:r>
              <a:rPr lang="es-ES" sz="2400" dirty="0" smtClean="0">
                <a:latin typeface="+mj-lt"/>
              </a:rPr>
              <a:t>: </a:t>
            </a:r>
            <a:r>
              <a:rPr lang="es-ES" sz="2400" dirty="0" err="1" smtClean="0">
                <a:latin typeface="+mj-lt"/>
              </a:rPr>
              <a:t>encourages</a:t>
            </a:r>
            <a:r>
              <a:rPr lang="es-ES" sz="2400" dirty="0" smtClean="0">
                <a:latin typeface="+mj-lt"/>
              </a:rPr>
              <a:t> </a:t>
            </a:r>
            <a:r>
              <a:rPr lang="es-ES" sz="2400" dirty="0" err="1" smtClean="0">
                <a:latin typeface="+mj-lt"/>
              </a:rPr>
              <a:t>balanced</a:t>
            </a:r>
            <a:r>
              <a:rPr lang="es-ES" sz="2400" dirty="0" smtClean="0">
                <a:latin typeface="+mj-lt"/>
              </a:rPr>
              <a:t> </a:t>
            </a:r>
            <a:r>
              <a:rPr lang="es-ES" sz="2400" dirty="0" err="1" smtClean="0">
                <a:latin typeface="+mj-lt"/>
              </a:rPr>
              <a:t>participation</a:t>
            </a:r>
            <a:r>
              <a:rPr lang="es-ES" sz="2400" dirty="0" smtClean="0">
                <a:latin typeface="+mj-lt"/>
              </a:rPr>
              <a:t> in </a:t>
            </a:r>
            <a:r>
              <a:rPr lang="es-ES" sz="2400" dirty="0" err="1" smtClean="0">
                <a:latin typeface="+mj-lt"/>
              </a:rPr>
              <a:t>research</a:t>
            </a:r>
            <a:r>
              <a:rPr lang="es-ES" sz="2400" dirty="0" smtClean="0">
                <a:latin typeface="+mj-lt"/>
              </a:rPr>
              <a:t> </a:t>
            </a:r>
            <a:r>
              <a:rPr lang="es-ES" sz="2400" dirty="0" err="1" smtClean="0">
                <a:latin typeface="+mj-lt"/>
              </a:rPr>
              <a:t>teams</a:t>
            </a:r>
            <a:r>
              <a:rPr lang="es-ES" sz="2400" dirty="0" smtClean="0">
                <a:latin typeface="+mj-lt"/>
              </a:rPr>
              <a:t>/</a:t>
            </a:r>
            <a:r>
              <a:rPr lang="es-ES" sz="2400" dirty="0" err="1" smtClean="0">
                <a:latin typeface="+mj-lt"/>
              </a:rPr>
              <a:t>management</a:t>
            </a:r>
            <a:r>
              <a:rPr lang="es-ES" sz="2400" dirty="0" smtClean="0">
                <a:latin typeface="+mj-lt"/>
              </a:rPr>
              <a:t>.</a:t>
            </a:r>
          </a:p>
          <a:p>
            <a:endParaRPr lang="es-ES" sz="2400" dirty="0" smtClean="0">
              <a:latin typeface="+mj-lt"/>
            </a:endParaRPr>
          </a:p>
          <a:p>
            <a:r>
              <a:rPr lang="es-ES" sz="2400" b="1" dirty="0" err="1" smtClean="0">
                <a:latin typeface="+mj-lt"/>
              </a:rPr>
              <a:t>Proposal</a:t>
            </a:r>
            <a:r>
              <a:rPr lang="es-ES" sz="2400" dirty="0" smtClean="0">
                <a:latin typeface="+mj-lt"/>
              </a:rPr>
              <a:t>: </a:t>
            </a:r>
            <a:r>
              <a:rPr lang="es-ES" sz="2400" dirty="0" err="1" smtClean="0">
                <a:latin typeface="+mj-lt"/>
              </a:rPr>
              <a:t>Indicate</a:t>
            </a:r>
            <a:r>
              <a:rPr lang="es-ES" sz="2400" dirty="0" smtClean="0">
                <a:latin typeface="+mj-lt"/>
              </a:rPr>
              <a:t> </a:t>
            </a:r>
            <a:r>
              <a:rPr lang="es-ES" sz="2400" dirty="0" err="1" smtClean="0">
                <a:latin typeface="+mj-lt"/>
              </a:rPr>
              <a:t>gender</a:t>
            </a:r>
            <a:r>
              <a:rPr lang="es-ES" sz="2400" dirty="0" smtClean="0">
                <a:latin typeface="+mj-lt"/>
              </a:rPr>
              <a:t> of </a:t>
            </a:r>
            <a:r>
              <a:rPr lang="es-ES" sz="2400" dirty="0" err="1" smtClean="0">
                <a:latin typeface="+mj-lt"/>
              </a:rPr>
              <a:t>person</a:t>
            </a:r>
            <a:r>
              <a:rPr lang="es-ES" sz="2400" dirty="0" smtClean="0">
                <a:latin typeface="+mj-lt"/>
              </a:rPr>
              <a:t> responsable </a:t>
            </a:r>
            <a:r>
              <a:rPr lang="es-ES" sz="2400" dirty="0" err="1" smtClean="0">
                <a:latin typeface="+mj-lt"/>
              </a:rPr>
              <a:t>for</a:t>
            </a:r>
            <a:r>
              <a:rPr lang="es-ES" sz="2400" dirty="0" smtClean="0">
                <a:latin typeface="+mj-lt"/>
              </a:rPr>
              <a:t> </a:t>
            </a:r>
            <a:r>
              <a:rPr lang="es-ES" sz="2400" dirty="0" err="1" smtClean="0">
                <a:latin typeface="+mj-lt"/>
              </a:rPr>
              <a:t>carrying</a:t>
            </a:r>
            <a:r>
              <a:rPr lang="es-ES" sz="2400" dirty="0" smtClean="0">
                <a:latin typeface="+mj-lt"/>
              </a:rPr>
              <a:t> </a:t>
            </a:r>
            <a:r>
              <a:rPr lang="es-ES" sz="2400" dirty="0" err="1" smtClean="0">
                <a:latin typeface="+mj-lt"/>
              </a:rPr>
              <a:t>out</a:t>
            </a:r>
            <a:r>
              <a:rPr lang="es-ES" sz="2400" dirty="0" smtClean="0">
                <a:latin typeface="+mj-lt"/>
              </a:rPr>
              <a:t> </a:t>
            </a:r>
            <a:r>
              <a:rPr lang="es-ES" sz="2400" dirty="0" err="1" smtClean="0">
                <a:latin typeface="+mj-lt"/>
              </a:rPr>
              <a:t>the</a:t>
            </a:r>
            <a:r>
              <a:rPr lang="es-ES" sz="2400" dirty="0" smtClean="0">
                <a:latin typeface="+mj-lt"/>
              </a:rPr>
              <a:t> Project R&amp;I </a:t>
            </a:r>
            <a:r>
              <a:rPr lang="es-ES" sz="2400" dirty="0" err="1" smtClean="0">
                <a:latin typeface="+mj-lt"/>
              </a:rPr>
              <a:t>activities</a:t>
            </a:r>
            <a:r>
              <a:rPr lang="es-ES" sz="2400" dirty="0" smtClean="0">
                <a:latin typeface="+mj-lt"/>
              </a:rPr>
              <a:t>.</a:t>
            </a:r>
          </a:p>
          <a:p>
            <a:endParaRPr lang="es-ES" sz="2400" b="1" dirty="0" smtClean="0">
              <a:latin typeface="+mj-lt"/>
            </a:endParaRPr>
          </a:p>
          <a:p>
            <a:r>
              <a:rPr lang="es-ES" sz="2400" b="1" dirty="0" err="1" smtClean="0">
                <a:latin typeface="+mj-lt"/>
              </a:rPr>
              <a:t>Evaluation</a:t>
            </a:r>
            <a:r>
              <a:rPr lang="es-ES" sz="2400" dirty="0" smtClean="0">
                <a:latin typeface="+mj-lt"/>
              </a:rPr>
              <a:t>: </a:t>
            </a:r>
            <a:r>
              <a:rPr lang="es-ES" sz="2400" dirty="0" err="1" smtClean="0">
                <a:latin typeface="+mj-lt"/>
              </a:rPr>
              <a:t>If</a:t>
            </a:r>
            <a:r>
              <a:rPr lang="es-ES" sz="2400" dirty="0" smtClean="0">
                <a:latin typeface="+mj-lt"/>
              </a:rPr>
              <a:t> </a:t>
            </a:r>
            <a:r>
              <a:rPr lang="es-ES" sz="2400" dirty="0" err="1" smtClean="0">
                <a:latin typeface="+mj-lt"/>
              </a:rPr>
              <a:t>same</a:t>
            </a:r>
            <a:r>
              <a:rPr lang="es-ES" sz="2400" dirty="0" smtClean="0">
                <a:latin typeface="+mj-lt"/>
              </a:rPr>
              <a:t> scores, </a:t>
            </a:r>
            <a:r>
              <a:rPr lang="es-ES" sz="2400" dirty="0" err="1" smtClean="0">
                <a:latin typeface="+mj-lt"/>
              </a:rPr>
              <a:t>gender</a:t>
            </a:r>
            <a:r>
              <a:rPr lang="es-ES" sz="2400" dirty="0" smtClean="0">
                <a:latin typeface="+mj-lt"/>
              </a:rPr>
              <a:t> balance in </a:t>
            </a:r>
            <a:r>
              <a:rPr lang="es-ES" sz="2400" dirty="0" err="1" smtClean="0">
                <a:latin typeface="+mj-lt"/>
              </a:rPr>
              <a:t>teams</a:t>
            </a:r>
            <a:r>
              <a:rPr lang="es-ES" sz="2400" dirty="0" smtClean="0">
                <a:latin typeface="+mj-lt"/>
              </a:rPr>
              <a:t>=ranking factor.</a:t>
            </a:r>
          </a:p>
          <a:p>
            <a:endParaRPr lang="es-ES" sz="2400" b="1" dirty="0" smtClean="0">
              <a:latin typeface="+mj-lt"/>
            </a:endParaRPr>
          </a:p>
          <a:p>
            <a:r>
              <a:rPr lang="es-ES" sz="2400" b="1" dirty="0" err="1" smtClean="0">
                <a:latin typeface="+mj-lt"/>
              </a:rPr>
              <a:t>Grant</a:t>
            </a:r>
            <a:r>
              <a:rPr lang="es-ES" sz="2400" b="1" dirty="0" smtClean="0">
                <a:latin typeface="+mj-lt"/>
              </a:rPr>
              <a:t> </a:t>
            </a:r>
            <a:r>
              <a:rPr lang="es-ES" sz="2400" b="1" dirty="0" err="1" smtClean="0">
                <a:latin typeface="+mj-lt"/>
              </a:rPr>
              <a:t>Agreement</a:t>
            </a:r>
            <a:r>
              <a:rPr lang="es-ES" sz="2400" dirty="0" smtClean="0">
                <a:latin typeface="+mj-lt"/>
              </a:rPr>
              <a:t>: </a:t>
            </a:r>
            <a:r>
              <a:rPr lang="es-ES" sz="2400" dirty="0" err="1" smtClean="0">
                <a:latin typeface="+mj-lt"/>
              </a:rPr>
              <a:t>Equal</a:t>
            </a:r>
            <a:r>
              <a:rPr lang="es-ES" sz="2400" dirty="0" smtClean="0">
                <a:latin typeface="+mj-lt"/>
              </a:rPr>
              <a:t> </a:t>
            </a:r>
            <a:r>
              <a:rPr lang="es-ES" sz="2400" dirty="0" err="1" smtClean="0">
                <a:latin typeface="+mj-lt"/>
              </a:rPr>
              <a:t>opportunities</a:t>
            </a:r>
            <a:r>
              <a:rPr lang="es-ES" sz="2400" dirty="0" smtClean="0">
                <a:latin typeface="+mj-lt"/>
              </a:rPr>
              <a:t> and </a:t>
            </a:r>
            <a:r>
              <a:rPr lang="es-ES" sz="2400" dirty="0" err="1" smtClean="0">
                <a:latin typeface="+mj-lt"/>
              </a:rPr>
              <a:t>gender</a:t>
            </a:r>
            <a:r>
              <a:rPr lang="es-ES" sz="2400" dirty="0" smtClean="0">
                <a:latin typeface="+mj-lt"/>
              </a:rPr>
              <a:t> balance at </a:t>
            </a:r>
            <a:r>
              <a:rPr lang="es-ES" sz="2400" dirty="0" err="1" smtClean="0">
                <a:latin typeface="+mj-lt"/>
              </a:rPr>
              <a:t>all</a:t>
            </a:r>
            <a:r>
              <a:rPr lang="es-ES" sz="2400" dirty="0" smtClean="0">
                <a:latin typeface="+mj-lt"/>
              </a:rPr>
              <a:t> </a:t>
            </a:r>
            <a:r>
              <a:rPr lang="es-ES" sz="2400" dirty="0" err="1" smtClean="0">
                <a:latin typeface="+mj-lt"/>
              </a:rPr>
              <a:t>levels</a:t>
            </a:r>
            <a:endParaRPr lang="es-ES" sz="2400" dirty="0" smtClean="0">
              <a:latin typeface="+mj-lt"/>
            </a:endParaRPr>
          </a:p>
          <a:p>
            <a:endParaRPr lang="es-ES" sz="2400" dirty="0" smtClean="0">
              <a:latin typeface="+mj-lt"/>
            </a:endParaRPr>
          </a:p>
          <a:p>
            <a:r>
              <a:rPr lang="es-ES" sz="2400" b="1" dirty="0" err="1" smtClean="0">
                <a:latin typeface="+mj-lt"/>
              </a:rPr>
              <a:t>Periodic</a:t>
            </a:r>
            <a:r>
              <a:rPr lang="es-ES" sz="2400" b="1" dirty="0" smtClean="0">
                <a:latin typeface="+mj-lt"/>
              </a:rPr>
              <a:t> </a:t>
            </a:r>
            <a:r>
              <a:rPr lang="es-ES" sz="2400" b="1" dirty="0" err="1" smtClean="0">
                <a:latin typeface="+mj-lt"/>
              </a:rPr>
              <a:t>report</a:t>
            </a:r>
            <a:r>
              <a:rPr lang="es-ES" sz="2400" dirty="0" smtClean="0">
                <a:latin typeface="+mj-lt"/>
              </a:rPr>
              <a:t>: </a:t>
            </a:r>
            <a:r>
              <a:rPr lang="es-ES" sz="2400" dirty="0" err="1" smtClean="0">
                <a:latin typeface="+mj-lt"/>
              </a:rPr>
              <a:t>early</a:t>
            </a:r>
            <a:r>
              <a:rPr lang="es-ES" sz="2400" dirty="0" smtClean="0">
                <a:latin typeface="+mj-lt"/>
              </a:rPr>
              <a:t> </a:t>
            </a:r>
            <a:r>
              <a:rPr lang="es-ES" sz="2400" dirty="0" err="1" smtClean="0">
                <a:latin typeface="+mj-lt"/>
              </a:rPr>
              <a:t>reporting</a:t>
            </a:r>
            <a:r>
              <a:rPr lang="es-ES" sz="2400" dirty="0" smtClean="0">
                <a:latin typeface="+mj-lt"/>
              </a:rPr>
              <a:t> of </a:t>
            </a:r>
            <a:r>
              <a:rPr lang="es-ES" sz="2400" dirty="0" err="1" smtClean="0">
                <a:latin typeface="+mj-lt"/>
              </a:rPr>
              <a:t>workforce</a:t>
            </a:r>
            <a:endParaRPr lang="es-ES" sz="2400" dirty="0" smtClean="0">
              <a:latin typeface="+mj-lt"/>
            </a:endParaRPr>
          </a:p>
          <a:p>
            <a:endParaRPr lang="es-ES" sz="2400" b="1" dirty="0">
              <a:solidFill>
                <a:schemeClr val="bg1"/>
              </a:solidFill>
            </a:endParaRPr>
          </a:p>
        </p:txBody>
      </p:sp>
    </p:spTree>
    <p:extLst>
      <p:ext uri="{BB962C8B-B14F-4D97-AF65-F5344CB8AC3E}">
        <p14:creationId xmlns:p14="http://schemas.microsoft.com/office/powerpoint/2010/main" val="259881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09600"/>
            <a:ext cx="8915400" cy="533400"/>
          </a:xfrm>
        </p:spPr>
        <p:txBody>
          <a:bodyPr>
            <a:noAutofit/>
          </a:bodyPr>
          <a:lstStyle/>
          <a:p>
            <a:r>
              <a:rPr lang="en-US" sz="3200" b="1" dirty="0"/>
              <a:t>The gender dimension in R &amp; I content</a:t>
            </a:r>
          </a:p>
        </p:txBody>
      </p:sp>
      <p:sp>
        <p:nvSpPr>
          <p:cNvPr id="3" name="2 Marcador de contenido"/>
          <p:cNvSpPr>
            <a:spLocks noGrp="1"/>
          </p:cNvSpPr>
          <p:nvPr>
            <p:ph idx="1"/>
          </p:nvPr>
        </p:nvSpPr>
        <p:spPr>
          <a:xfrm>
            <a:off x="0" y="1295400"/>
            <a:ext cx="9144000" cy="5279136"/>
          </a:xfrm>
        </p:spPr>
        <p:txBody>
          <a:bodyPr>
            <a:normAutofit/>
          </a:bodyPr>
          <a:lstStyle/>
          <a:p>
            <a:r>
              <a:rPr lang="en-US" sz="2600" b="1" dirty="0" smtClean="0"/>
              <a:t>Work </a:t>
            </a:r>
            <a:r>
              <a:rPr lang="en-US" sz="2600" b="1" dirty="0" err="1" smtClean="0"/>
              <a:t>programme</a:t>
            </a:r>
            <a:r>
              <a:rPr lang="en-US" sz="2600" dirty="0" smtClean="0"/>
              <a:t>: flagging topics with explicit gender dimension (+100 over 610)</a:t>
            </a:r>
          </a:p>
          <a:p>
            <a:endParaRPr lang="en-US" sz="2600" dirty="0" smtClean="0">
              <a:solidFill>
                <a:srgbClr val="002060"/>
              </a:solidFill>
            </a:endParaRPr>
          </a:p>
          <a:p>
            <a:r>
              <a:rPr lang="en-US" sz="2600" b="1" dirty="0" err="1" smtClean="0">
                <a:solidFill>
                  <a:srgbClr val="002060"/>
                </a:solidFill>
              </a:rPr>
              <a:t>Aplication</a:t>
            </a:r>
            <a:r>
              <a:rPr lang="en-US" sz="2600" b="1" dirty="0" smtClean="0">
                <a:solidFill>
                  <a:srgbClr val="002060"/>
                </a:solidFill>
              </a:rPr>
              <a:t> form:</a:t>
            </a:r>
            <a:r>
              <a:rPr lang="en-US" sz="2600" dirty="0">
                <a:solidFill>
                  <a:srgbClr val="002060"/>
                </a:solidFill>
              </a:rPr>
              <a:t> </a:t>
            </a:r>
            <a:r>
              <a:rPr lang="en-US" sz="2600" dirty="0" smtClean="0">
                <a:solidFill>
                  <a:srgbClr val="002060"/>
                </a:solidFill>
              </a:rPr>
              <a:t>“where relevant describe how sex and/or gender analysis is taken into account in the project content”</a:t>
            </a:r>
          </a:p>
          <a:p>
            <a:endParaRPr lang="en-US" sz="2600" dirty="0" smtClean="0">
              <a:solidFill>
                <a:srgbClr val="002060"/>
              </a:solidFill>
            </a:endParaRPr>
          </a:p>
          <a:p>
            <a:r>
              <a:rPr lang="en-US" sz="2600" b="1" dirty="0" smtClean="0">
                <a:solidFill>
                  <a:srgbClr val="002060"/>
                </a:solidFill>
              </a:rPr>
              <a:t>Evaluation: </a:t>
            </a:r>
            <a:r>
              <a:rPr lang="en-US" sz="2600" dirty="0" smtClean="0">
                <a:solidFill>
                  <a:srgbClr val="002060"/>
                </a:solidFill>
              </a:rPr>
              <a:t>If relevant, as other parts of the proposal. </a:t>
            </a:r>
          </a:p>
          <a:p>
            <a:endParaRPr lang="en-US" sz="2600" dirty="0" smtClean="0">
              <a:solidFill>
                <a:srgbClr val="002060"/>
              </a:solidFill>
            </a:endParaRPr>
          </a:p>
          <a:p>
            <a:r>
              <a:rPr lang="en-US" sz="2600" b="1" dirty="0" smtClean="0">
                <a:solidFill>
                  <a:srgbClr val="002060"/>
                </a:solidFill>
              </a:rPr>
              <a:t>Grant Agreement</a:t>
            </a:r>
          </a:p>
          <a:p>
            <a:endParaRPr lang="en-US" sz="2600" b="1" dirty="0">
              <a:solidFill>
                <a:srgbClr val="002060"/>
              </a:solidFill>
            </a:endParaRPr>
          </a:p>
          <a:p>
            <a:r>
              <a:rPr lang="en-US" sz="2600" b="1" dirty="0" smtClean="0">
                <a:solidFill>
                  <a:srgbClr val="002060"/>
                </a:solidFill>
              </a:rPr>
              <a:t>Reporting:</a:t>
            </a:r>
            <a:r>
              <a:rPr lang="en-US" sz="2600" dirty="0" smtClean="0">
                <a:solidFill>
                  <a:srgbClr val="002060"/>
                </a:solidFill>
              </a:rPr>
              <a:t> If relevant as other parts of the proposal</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Relevant</a:t>
            </a:r>
            <a:r>
              <a:rPr lang="es-ES" dirty="0" smtClean="0"/>
              <a:t> to </a:t>
            </a:r>
            <a:r>
              <a:rPr lang="es-ES" dirty="0" err="1" smtClean="0"/>
              <a:t>gender</a:t>
            </a:r>
            <a:r>
              <a:rPr lang="es-ES" dirty="0" smtClean="0"/>
              <a:t> </a:t>
            </a:r>
            <a:r>
              <a:rPr lang="es-ES" dirty="0" err="1" smtClean="0"/>
              <a:t>dimension</a:t>
            </a:r>
            <a:endParaRPr lang="es-ES" dirty="0"/>
          </a:p>
        </p:txBody>
      </p:sp>
      <p:sp>
        <p:nvSpPr>
          <p:cNvPr id="3" name="Marcador de contenido 2"/>
          <p:cNvSpPr>
            <a:spLocks noGrp="1"/>
          </p:cNvSpPr>
          <p:nvPr>
            <p:ph idx="1"/>
          </p:nvPr>
        </p:nvSpPr>
        <p:spPr/>
        <p:txBody>
          <a:bodyPr/>
          <a:lstStyle/>
          <a:p>
            <a:pPr marL="109728" indent="0">
              <a:buNone/>
            </a:pPr>
            <a:endParaRPr lang="en-US" dirty="0" smtClean="0">
              <a:solidFill>
                <a:srgbClr val="002060"/>
              </a:solidFill>
            </a:endParaRPr>
          </a:p>
          <a:p>
            <a:pPr marL="109728" indent="0">
              <a:buNone/>
            </a:pPr>
            <a:r>
              <a:rPr lang="en-US" dirty="0" smtClean="0">
                <a:solidFill>
                  <a:srgbClr val="002060"/>
                </a:solidFill>
              </a:rPr>
              <a:t>Besides the flagged areas, a topic is relevant in relation to gender when the topic or the research results can affect individuals or group of individuals. It should be taken into account even </a:t>
            </a:r>
            <a:r>
              <a:rPr lang="en-US" dirty="0" err="1" smtClean="0">
                <a:solidFill>
                  <a:srgbClr val="002060"/>
                </a:solidFill>
              </a:rPr>
              <a:t>withought</a:t>
            </a:r>
            <a:r>
              <a:rPr lang="en-US" dirty="0" smtClean="0">
                <a:solidFill>
                  <a:srgbClr val="002060"/>
                </a:solidFill>
              </a:rPr>
              <a:t> </a:t>
            </a:r>
            <a:r>
              <a:rPr lang="en-US" dirty="0" err="1" smtClean="0">
                <a:solidFill>
                  <a:srgbClr val="002060"/>
                </a:solidFill>
              </a:rPr>
              <a:t>flagg</a:t>
            </a:r>
            <a:r>
              <a:rPr lang="en-US" dirty="0" smtClean="0">
                <a:solidFill>
                  <a:srgbClr val="002060"/>
                </a:solidFill>
              </a:rPr>
              <a:t>. </a:t>
            </a:r>
          </a:p>
          <a:p>
            <a:pPr marL="109728" indent="0">
              <a:buNone/>
            </a:pPr>
            <a:endParaRPr lang="en-US" dirty="0" smtClean="0">
              <a:solidFill>
                <a:srgbClr val="002060"/>
              </a:solidFill>
            </a:endParaRPr>
          </a:p>
          <a:p>
            <a:pPr marL="109728" indent="0">
              <a:buNone/>
            </a:pPr>
            <a:endParaRPr lang="en-US" dirty="0">
              <a:solidFill>
                <a:srgbClr val="002060"/>
              </a:solidFill>
            </a:endParaRPr>
          </a:p>
        </p:txBody>
      </p:sp>
    </p:spTree>
    <p:extLst>
      <p:ext uri="{BB962C8B-B14F-4D97-AF65-F5344CB8AC3E}">
        <p14:creationId xmlns:p14="http://schemas.microsoft.com/office/powerpoint/2010/main" val="3390596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533400"/>
            <a:ext cx="8229600" cy="1066800"/>
          </a:xfrm>
        </p:spPr>
        <p:txBody>
          <a:bodyPr>
            <a:normAutofit/>
          </a:bodyPr>
          <a:lstStyle/>
          <a:p>
            <a:r>
              <a:rPr lang="en-US" dirty="0" smtClean="0">
                <a:solidFill>
                  <a:srgbClr val="C00000"/>
                </a:solidFill>
              </a:rPr>
              <a:t>Gender Relevance, examples (</a:t>
            </a:r>
            <a:r>
              <a:rPr lang="en-US" dirty="0" err="1">
                <a:solidFill>
                  <a:srgbClr val="C00000"/>
                </a:solidFill>
              </a:rPr>
              <a:t>i</a:t>
            </a:r>
            <a:r>
              <a:rPr lang="en-US" dirty="0">
                <a:solidFill>
                  <a:srgbClr val="C00000"/>
                </a:solidFill>
              </a:rPr>
              <a:t>)</a:t>
            </a:r>
            <a:endParaRPr lang="es-ES" dirty="0"/>
          </a:p>
        </p:txBody>
      </p:sp>
      <p:sp>
        <p:nvSpPr>
          <p:cNvPr id="3" name="Marcador de contenido 2"/>
          <p:cNvSpPr>
            <a:spLocks noGrp="1"/>
          </p:cNvSpPr>
          <p:nvPr>
            <p:ph idx="1"/>
          </p:nvPr>
        </p:nvSpPr>
        <p:spPr>
          <a:xfrm>
            <a:off x="152400" y="1676400"/>
            <a:ext cx="8534400" cy="4898136"/>
          </a:xfrm>
        </p:spPr>
        <p:txBody>
          <a:bodyPr>
            <a:normAutofit fontScale="92500" lnSpcReduction="20000"/>
          </a:bodyPr>
          <a:lstStyle/>
          <a:p>
            <a:pPr lvl="0"/>
            <a:r>
              <a:rPr lang="es-ES" dirty="0" err="1" smtClean="0"/>
              <a:t>Gender</a:t>
            </a:r>
            <a:r>
              <a:rPr lang="es-ES" dirty="0" smtClean="0"/>
              <a:t> </a:t>
            </a:r>
            <a:r>
              <a:rPr lang="es-ES" dirty="0" err="1" smtClean="0"/>
              <a:t>differences</a:t>
            </a:r>
            <a:r>
              <a:rPr lang="es-ES" dirty="0" smtClean="0"/>
              <a:t> are </a:t>
            </a:r>
            <a:r>
              <a:rPr lang="es-ES" dirty="0" err="1" smtClean="0"/>
              <a:t>relevants</a:t>
            </a:r>
            <a:r>
              <a:rPr lang="es-ES" dirty="0" smtClean="0"/>
              <a:t> in </a:t>
            </a:r>
            <a:r>
              <a:rPr lang="es-ES" dirty="0" err="1" smtClean="0">
                <a:solidFill>
                  <a:srgbClr val="C00000"/>
                </a:solidFill>
              </a:rPr>
              <a:t>health</a:t>
            </a:r>
            <a:r>
              <a:rPr lang="es-ES" dirty="0" smtClean="0"/>
              <a:t> </a:t>
            </a:r>
            <a:r>
              <a:rPr lang="es-ES" dirty="0" err="1" smtClean="0"/>
              <a:t>research</a:t>
            </a:r>
            <a:r>
              <a:rPr lang="es-ES" dirty="0" smtClean="0"/>
              <a:t> to </a:t>
            </a:r>
            <a:r>
              <a:rPr lang="es-ES" dirty="0" err="1" smtClean="0"/>
              <a:t>fight</a:t>
            </a:r>
            <a:r>
              <a:rPr lang="es-ES" dirty="0" smtClean="0"/>
              <a:t> </a:t>
            </a:r>
            <a:r>
              <a:rPr lang="es-ES" dirty="0" err="1" smtClean="0"/>
              <a:t>against</a:t>
            </a:r>
            <a:r>
              <a:rPr lang="es-ES" dirty="0" smtClean="0"/>
              <a:t> </a:t>
            </a:r>
            <a:r>
              <a:rPr lang="es-ES" dirty="0" err="1" smtClean="0"/>
              <a:t>illness</a:t>
            </a:r>
            <a:r>
              <a:rPr lang="es-ES" dirty="0" smtClean="0"/>
              <a:t> and in </a:t>
            </a:r>
            <a:r>
              <a:rPr lang="es-ES" dirty="0" err="1" smtClean="0"/>
              <a:t>basic</a:t>
            </a:r>
            <a:r>
              <a:rPr lang="es-ES" dirty="0" smtClean="0"/>
              <a:t> </a:t>
            </a:r>
            <a:r>
              <a:rPr lang="es-ES" dirty="0" err="1" smtClean="0"/>
              <a:t>research</a:t>
            </a:r>
            <a:r>
              <a:rPr lang="es-ES" dirty="0" smtClean="0"/>
              <a:t> </a:t>
            </a:r>
            <a:r>
              <a:rPr lang="es-ES" dirty="0" err="1" smtClean="0"/>
              <a:t>on</a:t>
            </a:r>
            <a:r>
              <a:rPr lang="es-ES" dirty="0" smtClean="0"/>
              <a:t> </a:t>
            </a:r>
            <a:r>
              <a:rPr lang="es-ES" dirty="0" err="1" smtClean="0">
                <a:solidFill>
                  <a:srgbClr val="C00000"/>
                </a:solidFill>
              </a:rPr>
              <a:t>genomics</a:t>
            </a:r>
            <a:r>
              <a:rPr lang="es-ES" dirty="0" smtClean="0">
                <a:solidFill>
                  <a:srgbClr val="C00000"/>
                </a:solidFill>
              </a:rPr>
              <a:t> </a:t>
            </a:r>
            <a:r>
              <a:rPr lang="es-ES" dirty="0" smtClean="0"/>
              <a:t>and </a:t>
            </a:r>
            <a:r>
              <a:rPr lang="es-ES" dirty="0" err="1" smtClean="0"/>
              <a:t>its</a:t>
            </a:r>
            <a:r>
              <a:rPr lang="es-ES" dirty="0" smtClean="0"/>
              <a:t> </a:t>
            </a:r>
            <a:r>
              <a:rPr lang="es-ES" dirty="0" err="1" smtClean="0"/>
              <a:t>health</a:t>
            </a:r>
            <a:r>
              <a:rPr lang="es-ES" dirty="0" smtClean="0"/>
              <a:t> </a:t>
            </a:r>
            <a:r>
              <a:rPr lang="es-ES" dirty="0" err="1" smtClean="0"/>
              <a:t>applications</a:t>
            </a:r>
            <a:r>
              <a:rPr lang="es-ES" dirty="0" smtClean="0"/>
              <a:t>.</a:t>
            </a:r>
            <a:endParaRPr lang="es-ES" dirty="0"/>
          </a:p>
          <a:p>
            <a:pPr lvl="0"/>
            <a:endParaRPr lang="es-ES" dirty="0"/>
          </a:p>
          <a:p>
            <a:pPr lvl="0"/>
            <a:r>
              <a:rPr lang="es-ES" dirty="0" smtClean="0"/>
              <a:t>In </a:t>
            </a:r>
            <a:r>
              <a:rPr lang="es-ES" dirty="0" err="1" smtClean="0">
                <a:solidFill>
                  <a:srgbClr val="C00000"/>
                </a:solidFill>
              </a:rPr>
              <a:t>Information</a:t>
            </a:r>
            <a:r>
              <a:rPr lang="es-ES" dirty="0" smtClean="0">
                <a:solidFill>
                  <a:srgbClr val="C00000"/>
                </a:solidFill>
              </a:rPr>
              <a:t> </a:t>
            </a:r>
            <a:r>
              <a:rPr lang="es-ES" dirty="0" err="1" smtClean="0">
                <a:solidFill>
                  <a:srgbClr val="C00000"/>
                </a:solidFill>
              </a:rPr>
              <a:t>Tecnologies</a:t>
            </a:r>
            <a:r>
              <a:rPr lang="es-ES" dirty="0" smtClean="0">
                <a:solidFill>
                  <a:srgbClr val="C00000"/>
                </a:solidFill>
              </a:rPr>
              <a:t> (</a:t>
            </a:r>
            <a:r>
              <a:rPr lang="es-ES" dirty="0" err="1" smtClean="0">
                <a:solidFill>
                  <a:srgbClr val="C00000"/>
                </a:solidFill>
              </a:rPr>
              <a:t>ICTs</a:t>
            </a:r>
            <a:r>
              <a:rPr lang="es-ES" dirty="0" smtClean="0">
                <a:solidFill>
                  <a:srgbClr val="C00000"/>
                </a:solidFill>
              </a:rPr>
              <a:t>) </a:t>
            </a:r>
            <a:r>
              <a:rPr lang="es-ES" dirty="0" err="1" smtClean="0"/>
              <a:t>there</a:t>
            </a:r>
            <a:r>
              <a:rPr lang="es-ES" dirty="0" smtClean="0"/>
              <a:t> are </a:t>
            </a:r>
            <a:r>
              <a:rPr lang="es-ES" dirty="0" err="1" smtClean="0"/>
              <a:t>gender</a:t>
            </a:r>
            <a:r>
              <a:rPr lang="es-ES" dirty="0" smtClean="0"/>
              <a:t> </a:t>
            </a:r>
            <a:r>
              <a:rPr lang="es-ES" dirty="0" err="1" smtClean="0"/>
              <a:t>differences</a:t>
            </a:r>
            <a:r>
              <a:rPr lang="es-ES" dirty="0" smtClean="0"/>
              <a:t> </a:t>
            </a:r>
            <a:r>
              <a:rPr lang="es-ES" dirty="0" err="1" smtClean="0"/>
              <a:t>both</a:t>
            </a:r>
            <a:r>
              <a:rPr lang="es-ES" dirty="0" smtClean="0"/>
              <a:t> at </a:t>
            </a:r>
            <a:r>
              <a:rPr lang="es-ES" dirty="0" err="1" smtClean="0"/>
              <a:t>users</a:t>
            </a:r>
            <a:r>
              <a:rPr lang="es-ES" dirty="0" smtClean="0"/>
              <a:t> </a:t>
            </a:r>
            <a:r>
              <a:rPr lang="es-ES" dirty="0" err="1" smtClean="0"/>
              <a:t>level</a:t>
            </a:r>
            <a:r>
              <a:rPr lang="es-ES" dirty="0" smtClean="0"/>
              <a:t> and in </a:t>
            </a:r>
            <a:r>
              <a:rPr lang="es-ES" dirty="0" err="1" smtClean="0"/>
              <a:t>the</a:t>
            </a:r>
            <a:r>
              <a:rPr lang="es-ES" dirty="0" smtClean="0"/>
              <a:t> </a:t>
            </a:r>
            <a:r>
              <a:rPr lang="es-ES" dirty="0" err="1" smtClean="0"/>
              <a:t>labour</a:t>
            </a:r>
            <a:r>
              <a:rPr lang="es-ES" dirty="0" smtClean="0"/>
              <a:t> </a:t>
            </a:r>
            <a:r>
              <a:rPr lang="es-ES" dirty="0" err="1" smtClean="0"/>
              <a:t>market</a:t>
            </a:r>
            <a:r>
              <a:rPr lang="es-ES" dirty="0" smtClean="0"/>
              <a:t>. </a:t>
            </a:r>
            <a:r>
              <a:rPr lang="es-ES" dirty="0" err="1" smtClean="0"/>
              <a:t>If</a:t>
            </a:r>
            <a:r>
              <a:rPr lang="es-ES" dirty="0" smtClean="0"/>
              <a:t> </a:t>
            </a:r>
            <a:r>
              <a:rPr lang="es-ES" dirty="0" err="1" smtClean="0"/>
              <a:t>you</a:t>
            </a:r>
            <a:r>
              <a:rPr lang="es-ES" dirty="0" smtClean="0"/>
              <a:t> asume </a:t>
            </a:r>
            <a:r>
              <a:rPr lang="es-ES" dirty="0" err="1" smtClean="0"/>
              <a:t>thar</a:t>
            </a:r>
            <a:r>
              <a:rPr lang="es-ES" dirty="0" smtClean="0"/>
              <a:t> ICT </a:t>
            </a:r>
            <a:r>
              <a:rPr lang="es-ES" dirty="0" err="1" smtClean="0"/>
              <a:t>is</a:t>
            </a:r>
            <a:r>
              <a:rPr lang="es-ES" dirty="0" smtClean="0"/>
              <a:t> neutral </a:t>
            </a:r>
            <a:r>
              <a:rPr lang="es-ES" dirty="0" err="1" smtClean="0"/>
              <a:t>gender</a:t>
            </a:r>
            <a:r>
              <a:rPr lang="es-ES" dirty="0" smtClean="0"/>
              <a:t> </a:t>
            </a:r>
            <a:r>
              <a:rPr lang="es-ES" dirty="0" err="1" smtClean="0"/>
              <a:t>bias</a:t>
            </a:r>
            <a:r>
              <a:rPr lang="es-ES" dirty="0" smtClean="0"/>
              <a:t> can </a:t>
            </a:r>
            <a:r>
              <a:rPr lang="es-ES" dirty="0" err="1" smtClean="0"/>
              <a:t>enter</a:t>
            </a:r>
            <a:r>
              <a:rPr lang="es-ES" dirty="0" smtClean="0"/>
              <a:t> in R&amp;I and can </a:t>
            </a:r>
            <a:r>
              <a:rPr lang="es-ES" dirty="0" err="1" smtClean="0"/>
              <a:t>have</a:t>
            </a:r>
            <a:r>
              <a:rPr lang="es-ES" dirty="0" smtClean="0"/>
              <a:t> a </a:t>
            </a:r>
            <a:r>
              <a:rPr lang="es-ES" dirty="0" err="1" smtClean="0"/>
              <a:t>negative</a:t>
            </a:r>
            <a:r>
              <a:rPr lang="es-ES" dirty="0" smtClean="0"/>
              <a:t> </a:t>
            </a:r>
            <a:r>
              <a:rPr lang="es-ES" dirty="0" err="1" smtClean="0"/>
              <a:t>impact</a:t>
            </a:r>
            <a:r>
              <a:rPr lang="es-ES" dirty="0" smtClean="0"/>
              <a:t> </a:t>
            </a:r>
            <a:r>
              <a:rPr lang="es-ES" dirty="0" err="1" smtClean="0"/>
              <a:t>on</a:t>
            </a:r>
            <a:r>
              <a:rPr lang="es-ES" dirty="0" smtClean="0"/>
              <a:t> </a:t>
            </a:r>
            <a:r>
              <a:rPr lang="es-ES" dirty="0" err="1" smtClean="0"/>
              <a:t>gender</a:t>
            </a:r>
            <a:r>
              <a:rPr lang="es-ES" dirty="0" smtClean="0"/>
              <a:t> </a:t>
            </a:r>
            <a:r>
              <a:rPr lang="es-ES" dirty="0" err="1" smtClean="0"/>
              <a:t>equality</a:t>
            </a:r>
            <a:r>
              <a:rPr lang="es-ES" dirty="0" smtClean="0"/>
              <a:t>.</a:t>
            </a:r>
          </a:p>
          <a:p>
            <a:pPr lvl="0"/>
            <a:endParaRPr lang="es-ES" dirty="0"/>
          </a:p>
          <a:p>
            <a:pPr marL="109728" lvl="0" indent="0">
              <a:buNone/>
            </a:pPr>
            <a:endParaRPr lang="es-ES" dirty="0"/>
          </a:p>
          <a:p>
            <a:pPr lvl="0"/>
            <a:r>
              <a:rPr lang="es-ES" dirty="0" err="1" smtClean="0"/>
              <a:t>Some</a:t>
            </a:r>
            <a:r>
              <a:rPr lang="es-ES" dirty="0"/>
              <a:t> </a:t>
            </a:r>
            <a:r>
              <a:rPr lang="es-ES" dirty="0" err="1" smtClean="0"/>
              <a:t>gender</a:t>
            </a:r>
            <a:r>
              <a:rPr lang="es-ES" dirty="0" smtClean="0"/>
              <a:t> </a:t>
            </a:r>
            <a:r>
              <a:rPr lang="es-ES" dirty="0" err="1" smtClean="0"/>
              <a:t>specific</a:t>
            </a:r>
            <a:r>
              <a:rPr lang="es-ES" dirty="0" smtClean="0"/>
              <a:t> </a:t>
            </a:r>
            <a:r>
              <a:rPr lang="es-ES" dirty="0" err="1" smtClean="0"/>
              <a:t>needs</a:t>
            </a:r>
            <a:r>
              <a:rPr lang="es-ES" dirty="0" smtClean="0"/>
              <a:t> can be of </a:t>
            </a:r>
            <a:r>
              <a:rPr lang="es-ES" dirty="0" err="1" smtClean="0"/>
              <a:t>interest</a:t>
            </a:r>
            <a:r>
              <a:rPr lang="es-ES" dirty="0" smtClean="0"/>
              <a:t> </a:t>
            </a:r>
            <a:r>
              <a:rPr lang="es-ES" dirty="0" err="1" smtClean="0"/>
              <a:t>for</a:t>
            </a:r>
            <a:r>
              <a:rPr lang="es-ES" dirty="0" smtClean="0"/>
              <a:t> </a:t>
            </a:r>
            <a:r>
              <a:rPr lang="es-ES" dirty="0" err="1" smtClean="0"/>
              <a:t>the</a:t>
            </a:r>
            <a:r>
              <a:rPr lang="es-ES" dirty="0" smtClean="0"/>
              <a:t> </a:t>
            </a:r>
            <a:r>
              <a:rPr lang="es-ES" dirty="0" err="1" smtClean="0"/>
              <a:t>development</a:t>
            </a:r>
            <a:r>
              <a:rPr lang="es-ES" dirty="0" smtClean="0"/>
              <a:t> of </a:t>
            </a:r>
            <a:r>
              <a:rPr lang="es-ES" dirty="0" smtClean="0">
                <a:solidFill>
                  <a:srgbClr val="C00000"/>
                </a:solidFill>
              </a:rPr>
              <a:t>material </a:t>
            </a:r>
            <a:r>
              <a:rPr lang="es-ES" dirty="0" err="1" smtClean="0">
                <a:solidFill>
                  <a:srgbClr val="C00000"/>
                </a:solidFill>
              </a:rPr>
              <a:t>used</a:t>
            </a:r>
            <a:r>
              <a:rPr lang="es-ES" dirty="0" smtClean="0">
                <a:solidFill>
                  <a:srgbClr val="C00000"/>
                </a:solidFill>
              </a:rPr>
              <a:t> in </a:t>
            </a:r>
            <a:r>
              <a:rPr lang="es-ES" dirty="0" err="1" smtClean="0">
                <a:solidFill>
                  <a:srgbClr val="C00000"/>
                </a:solidFill>
              </a:rPr>
              <a:t>biomedicine</a:t>
            </a:r>
            <a:r>
              <a:rPr lang="es-ES" dirty="0" smtClean="0"/>
              <a:t>.</a:t>
            </a:r>
            <a:endParaRPr lang="es-ES" dirty="0">
              <a:solidFill>
                <a:srgbClr val="C00000"/>
              </a:solidFill>
            </a:endParaRPr>
          </a:p>
          <a:p>
            <a:endParaRPr lang="es-ES" dirty="0"/>
          </a:p>
        </p:txBody>
      </p:sp>
    </p:spTree>
    <p:extLst>
      <p:ext uri="{BB962C8B-B14F-4D97-AF65-F5344CB8AC3E}">
        <p14:creationId xmlns:p14="http://schemas.microsoft.com/office/powerpoint/2010/main" val="4117092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 y="533400"/>
            <a:ext cx="8763000" cy="914400"/>
          </a:xfrm>
        </p:spPr>
        <p:txBody>
          <a:bodyPr/>
          <a:lstStyle/>
          <a:p>
            <a:r>
              <a:rPr lang="en-US" dirty="0">
                <a:solidFill>
                  <a:srgbClr val="C00000"/>
                </a:solidFill>
              </a:rPr>
              <a:t>Gender Relevance, examples (</a:t>
            </a:r>
            <a:r>
              <a:rPr lang="en-US" dirty="0" smtClean="0">
                <a:solidFill>
                  <a:srgbClr val="C00000"/>
                </a:solidFill>
              </a:rPr>
              <a:t>ii)</a:t>
            </a:r>
            <a:endParaRPr lang="es-ES" dirty="0"/>
          </a:p>
        </p:txBody>
      </p:sp>
      <p:sp>
        <p:nvSpPr>
          <p:cNvPr id="3" name="Marcador de contenido 2"/>
          <p:cNvSpPr>
            <a:spLocks noGrp="1"/>
          </p:cNvSpPr>
          <p:nvPr>
            <p:ph idx="1"/>
          </p:nvPr>
        </p:nvSpPr>
        <p:spPr>
          <a:xfrm>
            <a:off x="152400" y="1600200"/>
            <a:ext cx="8534400" cy="4974336"/>
          </a:xfrm>
        </p:spPr>
        <p:txBody>
          <a:bodyPr>
            <a:normAutofit/>
          </a:bodyPr>
          <a:lstStyle/>
          <a:p>
            <a:pPr lvl="0"/>
            <a:r>
              <a:rPr lang="es-ES" dirty="0" err="1" smtClean="0"/>
              <a:t>There</a:t>
            </a:r>
            <a:r>
              <a:rPr lang="es-ES" dirty="0" smtClean="0"/>
              <a:t> can be </a:t>
            </a:r>
            <a:r>
              <a:rPr lang="es-ES" dirty="0" err="1" smtClean="0"/>
              <a:t>gender</a:t>
            </a:r>
            <a:r>
              <a:rPr lang="es-ES" dirty="0" smtClean="0"/>
              <a:t> </a:t>
            </a:r>
            <a:r>
              <a:rPr lang="es-ES" dirty="0" err="1" smtClean="0"/>
              <a:t>differences</a:t>
            </a:r>
            <a:r>
              <a:rPr lang="es-ES" dirty="0" smtClean="0"/>
              <a:t> in </a:t>
            </a:r>
            <a:r>
              <a:rPr lang="es-ES" dirty="0" err="1" smtClean="0"/>
              <a:t>the</a:t>
            </a:r>
            <a:r>
              <a:rPr lang="es-ES" dirty="0" smtClean="0"/>
              <a:t> </a:t>
            </a:r>
            <a:r>
              <a:rPr lang="es-ES" dirty="0" err="1" smtClean="0"/>
              <a:t>efect</a:t>
            </a:r>
            <a:r>
              <a:rPr lang="es-ES" dirty="0" smtClean="0"/>
              <a:t> of </a:t>
            </a:r>
            <a:r>
              <a:rPr lang="es-ES" dirty="0" err="1" smtClean="0"/>
              <a:t>food</a:t>
            </a:r>
            <a:r>
              <a:rPr lang="es-ES" dirty="0" smtClean="0"/>
              <a:t> </a:t>
            </a:r>
            <a:r>
              <a:rPr lang="es-ES" dirty="0" err="1" smtClean="0"/>
              <a:t>on</a:t>
            </a:r>
            <a:r>
              <a:rPr lang="es-ES" dirty="0" smtClean="0"/>
              <a:t> </a:t>
            </a:r>
            <a:r>
              <a:rPr lang="es-ES" dirty="0" err="1" smtClean="0"/>
              <a:t>health</a:t>
            </a:r>
            <a:r>
              <a:rPr lang="es-ES" dirty="0" smtClean="0"/>
              <a:t> </a:t>
            </a:r>
            <a:r>
              <a:rPr lang="es-ES" dirty="0" err="1" smtClean="0"/>
              <a:t>that</a:t>
            </a:r>
            <a:r>
              <a:rPr lang="es-ES" dirty="0" smtClean="0"/>
              <a:t> can be </a:t>
            </a:r>
            <a:r>
              <a:rPr lang="es-ES" dirty="0" err="1" smtClean="0"/>
              <a:t>relevant</a:t>
            </a:r>
            <a:r>
              <a:rPr lang="es-ES" dirty="0" smtClean="0"/>
              <a:t> </a:t>
            </a:r>
            <a:r>
              <a:rPr lang="es-ES" dirty="0" err="1" smtClean="0"/>
              <a:t>for</a:t>
            </a:r>
            <a:r>
              <a:rPr lang="es-ES" dirty="0" smtClean="0"/>
              <a:t> </a:t>
            </a:r>
            <a:r>
              <a:rPr lang="es-ES" dirty="0" err="1" smtClean="0">
                <a:solidFill>
                  <a:srgbClr val="C00000"/>
                </a:solidFill>
              </a:rPr>
              <a:t>epidemiology</a:t>
            </a:r>
            <a:r>
              <a:rPr lang="es-ES" dirty="0" smtClean="0"/>
              <a:t> </a:t>
            </a:r>
            <a:r>
              <a:rPr lang="es-ES" dirty="0" err="1" smtClean="0"/>
              <a:t>derived</a:t>
            </a:r>
            <a:r>
              <a:rPr lang="es-ES" dirty="0" smtClean="0"/>
              <a:t> </a:t>
            </a:r>
            <a:r>
              <a:rPr lang="es-ES" dirty="0" err="1" smtClean="0"/>
              <a:t>from</a:t>
            </a:r>
            <a:r>
              <a:rPr lang="es-ES" dirty="0" smtClean="0"/>
              <a:t> </a:t>
            </a:r>
            <a:r>
              <a:rPr lang="es-ES" dirty="0" err="1" smtClean="0"/>
              <a:t>food</a:t>
            </a:r>
            <a:r>
              <a:rPr lang="es-ES" dirty="0" smtClean="0"/>
              <a:t> and of </a:t>
            </a:r>
            <a:r>
              <a:rPr lang="es-ES" dirty="0" err="1" smtClean="0"/>
              <a:t>relevant</a:t>
            </a:r>
            <a:r>
              <a:rPr lang="es-ES" dirty="0" smtClean="0"/>
              <a:t> </a:t>
            </a:r>
            <a:r>
              <a:rPr lang="es-ES" dirty="0" err="1" smtClean="0"/>
              <a:t>illness</a:t>
            </a:r>
            <a:r>
              <a:rPr lang="es-ES" dirty="0" smtClean="0"/>
              <a:t> and </a:t>
            </a:r>
            <a:r>
              <a:rPr lang="es-ES" dirty="0" err="1" smtClean="0"/>
              <a:t>alergies</a:t>
            </a:r>
            <a:r>
              <a:rPr lang="es-ES" dirty="0" smtClean="0"/>
              <a:t>. </a:t>
            </a:r>
          </a:p>
          <a:p>
            <a:pPr lvl="0"/>
            <a:endParaRPr lang="es-ES" dirty="0"/>
          </a:p>
          <a:p>
            <a:r>
              <a:rPr lang="es-ES" dirty="0" err="1" smtClean="0"/>
              <a:t>Gender</a:t>
            </a:r>
            <a:r>
              <a:rPr lang="es-ES" dirty="0" smtClean="0"/>
              <a:t> </a:t>
            </a:r>
            <a:r>
              <a:rPr lang="es-ES" dirty="0" err="1" smtClean="0"/>
              <a:t>differences</a:t>
            </a:r>
            <a:r>
              <a:rPr lang="es-ES" dirty="0" smtClean="0"/>
              <a:t> are </a:t>
            </a:r>
            <a:r>
              <a:rPr lang="es-ES" dirty="0" err="1" smtClean="0"/>
              <a:t>relevants</a:t>
            </a:r>
            <a:r>
              <a:rPr lang="es-ES" dirty="0" smtClean="0"/>
              <a:t> in </a:t>
            </a:r>
            <a:r>
              <a:rPr lang="es-ES" dirty="0" err="1" smtClean="0"/>
              <a:t>the</a:t>
            </a:r>
            <a:r>
              <a:rPr lang="es-ES" dirty="0" smtClean="0"/>
              <a:t> </a:t>
            </a:r>
            <a:r>
              <a:rPr lang="es-ES" dirty="0" err="1" smtClean="0"/>
              <a:t>design</a:t>
            </a:r>
            <a:r>
              <a:rPr lang="es-ES" dirty="0" smtClean="0"/>
              <a:t> and </a:t>
            </a:r>
            <a:r>
              <a:rPr lang="es-ES" dirty="0" err="1" smtClean="0"/>
              <a:t>development</a:t>
            </a:r>
            <a:r>
              <a:rPr lang="es-ES" dirty="0" smtClean="0"/>
              <a:t>  of </a:t>
            </a:r>
            <a:r>
              <a:rPr lang="es-ES" dirty="0" err="1" smtClean="0">
                <a:solidFill>
                  <a:srgbClr val="C00000"/>
                </a:solidFill>
              </a:rPr>
              <a:t>sustainable</a:t>
            </a:r>
            <a:r>
              <a:rPr lang="es-ES" dirty="0" smtClean="0">
                <a:solidFill>
                  <a:srgbClr val="C00000"/>
                </a:solidFill>
              </a:rPr>
              <a:t> </a:t>
            </a:r>
            <a:r>
              <a:rPr lang="es-ES" dirty="0" err="1" smtClean="0">
                <a:solidFill>
                  <a:srgbClr val="C00000"/>
                </a:solidFill>
              </a:rPr>
              <a:t>technologies</a:t>
            </a:r>
            <a:r>
              <a:rPr lang="es-ES" dirty="0" smtClean="0">
                <a:solidFill>
                  <a:srgbClr val="C00000"/>
                </a:solidFill>
              </a:rPr>
              <a:t> </a:t>
            </a:r>
            <a:r>
              <a:rPr lang="es-ES" dirty="0" smtClean="0"/>
              <a:t>and in </a:t>
            </a:r>
            <a:r>
              <a:rPr lang="es-ES" dirty="0" err="1" smtClean="0"/>
              <a:t>sectors</a:t>
            </a:r>
            <a:r>
              <a:rPr lang="es-ES" dirty="0" smtClean="0"/>
              <a:t> </a:t>
            </a:r>
            <a:r>
              <a:rPr lang="es-ES" dirty="0" err="1" smtClean="0"/>
              <a:t>such</a:t>
            </a:r>
            <a:r>
              <a:rPr lang="es-ES" dirty="0" smtClean="0"/>
              <a:t> as </a:t>
            </a:r>
            <a:r>
              <a:rPr lang="es-ES" dirty="0" err="1" smtClean="0">
                <a:solidFill>
                  <a:srgbClr val="C00000"/>
                </a:solidFill>
              </a:rPr>
              <a:t>transport</a:t>
            </a:r>
            <a:r>
              <a:rPr lang="es-ES" dirty="0" smtClean="0">
                <a:solidFill>
                  <a:srgbClr val="C00000"/>
                </a:solidFill>
              </a:rPr>
              <a:t>.</a:t>
            </a:r>
            <a:r>
              <a:rPr lang="es-ES" dirty="0" smtClean="0"/>
              <a:t> </a:t>
            </a:r>
            <a:r>
              <a:rPr lang="es-ES_tradnl" dirty="0"/>
              <a:t> </a:t>
            </a:r>
            <a:endParaRPr lang="es-ES_tradnl" dirty="0" smtClean="0"/>
          </a:p>
          <a:p>
            <a:pPr marL="109728" indent="0">
              <a:buNone/>
            </a:pPr>
            <a:endParaRPr lang="es-ES" u="sng" dirty="0" smtClean="0">
              <a:hlinkClick r:id="rId2"/>
            </a:endParaRPr>
          </a:p>
          <a:p>
            <a:pPr marL="109728" indent="0">
              <a:buNone/>
            </a:pPr>
            <a:r>
              <a:rPr lang="es-ES" u="sng" dirty="0" smtClean="0">
                <a:hlinkClick r:id="rId2"/>
              </a:rPr>
              <a:t>https</a:t>
            </a:r>
            <a:r>
              <a:rPr lang="es-ES" u="sng" dirty="0">
                <a:hlinkClick r:id="rId2"/>
              </a:rPr>
              <a:t>://www.youtube.com/watch?v=g_YOw-jXuEc</a:t>
            </a:r>
            <a:endParaRPr lang="es-ES" dirty="0"/>
          </a:p>
          <a:p>
            <a:pPr lvl="0"/>
            <a:endParaRPr lang="es-ES" dirty="0"/>
          </a:p>
        </p:txBody>
      </p:sp>
    </p:spTree>
    <p:extLst>
      <p:ext uri="{BB962C8B-B14F-4D97-AF65-F5344CB8AC3E}">
        <p14:creationId xmlns:p14="http://schemas.microsoft.com/office/powerpoint/2010/main" val="2670379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150" y="304800"/>
            <a:ext cx="9209088" cy="6342534"/>
          </a:xfrm>
          <a:prstGeom prst="rect">
            <a:avLst/>
          </a:prstGeom>
          <a:effectLst>
            <a:outerShdw blurRad="939800" dist="2540000" dir="21540000" sx="1000" sy="1000" algn="ctr" rotWithShape="0">
              <a:srgbClr val="000000">
                <a:alpha val="0"/>
              </a:srgbClr>
            </a:outerShdw>
          </a:effectLst>
        </p:spPr>
      </p:pic>
    </p:spTree>
    <p:extLst>
      <p:ext uri="{BB962C8B-B14F-4D97-AF65-F5344CB8AC3E}">
        <p14:creationId xmlns:p14="http://schemas.microsoft.com/office/powerpoint/2010/main" val="733668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609600"/>
            <a:ext cx="8534400" cy="914400"/>
          </a:xfrm>
        </p:spPr>
        <p:txBody>
          <a:bodyPr/>
          <a:lstStyle/>
          <a:p>
            <a:r>
              <a:rPr lang="es-ES" dirty="0" err="1" smtClean="0"/>
              <a:t>Mobilisation</a:t>
            </a:r>
            <a:r>
              <a:rPr lang="es-ES" dirty="0" smtClean="0"/>
              <a:t> of </a:t>
            </a:r>
            <a:r>
              <a:rPr lang="es-ES" dirty="0" err="1" smtClean="0"/>
              <a:t>gender</a:t>
            </a:r>
            <a:r>
              <a:rPr lang="es-ES" dirty="0" smtClean="0"/>
              <a:t> </a:t>
            </a:r>
            <a:r>
              <a:rPr lang="es-ES" dirty="0" err="1" smtClean="0"/>
              <a:t>expertise</a:t>
            </a:r>
            <a:endParaRPr lang="es-ES" dirty="0"/>
          </a:p>
        </p:txBody>
      </p:sp>
      <p:sp>
        <p:nvSpPr>
          <p:cNvPr id="3" name="Marcador de contenido 2"/>
          <p:cNvSpPr>
            <a:spLocks noGrp="1"/>
          </p:cNvSpPr>
          <p:nvPr>
            <p:ph idx="1"/>
          </p:nvPr>
        </p:nvSpPr>
        <p:spPr>
          <a:xfrm>
            <a:off x="122490" y="1524000"/>
            <a:ext cx="9021510" cy="5334000"/>
          </a:xfrm>
        </p:spPr>
        <p:txBody>
          <a:bodyPr>
            <a:normAutofit/>
          </a:bodyPr>
          <a:lstStyle/>
          <a:p>
            <a:pPr lvl="0"/>
            <a:r>
              <a:rPr lang="es-ES" b="1" dirty="0" err="1" smtClean="0">
                <a:latin typeface="+mj-lt"/>
              </a:rPr>
              <a:t>Work</a:t>
            </a:r>
            <a:r>
              <a:rPr lang="es-ES" b="1" dirty="0" smtClean="0">
                <a:latin typeface="+mj-lt"/>
              </a:rPr>
              <a:t> </a:t>
            </a:r>
            <a:r>
              <a:rPr lang="es-ES" b="1" dirty="0" err="1" smtClean="0">
                <a:latin typeface="+mj-lt"/>
              </a:rPr>
              <a:t>programme</a:t>
            </a:r>
            <a:r>
              <a:rPr lang="es-ES" b="1" dirty="0" smtClean="0">
                <a:latin typeface="+mj-lt"/>
              </a:rPr>
              <a:t>: </a:t>
            </a:r>
            <a:r>
              <a:rPr lang="fr-BE" dirty="0"/>
              <a:t>At least one </a:t>
            </a:r>
            <a:r>
              <a:rPr lang="fr-BE" dirty="0" err="1"/>
              <a:t>gender</a:t>
            </a:r>
            <a:r>
              <a:rPr lang="fr-BE" dirty="0"/>
              <a:t> expert in </a:t>
            </a:r>
            <a:r>
              <a:rPr lang="fr-BE" dirty="0" err="1"/>
              <a:t>each</a:t>
            </a:r>
            <a:r>
              <a:rPr lang="fr-BE" dirty="0"/>
              <a:t> </a:t>
            </a:r>
            <a:r>
              <a:rPr lang="fr-BE" dirty="0" err="1"/>
              <a:t>advisory</a:t>
            </a:r>
            <a:r>
              <a:rPr lang="fr-BE" dirty="0"/>
              <a:t> group to help </a:t>
            </a:r>
            <a:r>
              <a:rPr lang="fr-BE" dirty="0" err="1" smtClean="0"/>
              <a:t>preparing</a:t>
            </a:r>
            <a:r>
              <a:rPr lang="fr-BE" dirty="0" smtClean="0"/>
              <a:t> WP.</a:t>
            </a:r>
          </a:p>
          <a:p>
            <a:pPr marL="109728" indent="0">
              <a:buNone/>
            </a:pPr>
            <a:r>
              <a:rPr lang="fr-BE" dirty="0" smtClean="0"/>
              <a:t>    - </a:t>
            </a:r>
            <a:r>
              <a:rPr lang="fr-BE" dirty="0"/>
              <a:t>Ad hoc </a:t>
            </a:r>
            <a:r>
              <a:rPr lang="fr-BE" dirty="0" err="1"/>
              <a:t>Advisory</a:t>
            </a:r>
            <a:r>
              <a:rPr lang="fr-BE" dirty="0"/>
              <a:t> Group on </a:t>
            </a:r>
            <a:r>
              <a:rPr lang="fr-BE" dirty="0" err="1" smtClean="0"/>
              <a:t>gender</a:t>
            </a:r>
            <a:r>
              <a:rPr lang="fr-BE" dirty="0" smtClean="0"/>
              <a:t>.</a:t>
            </a:r>
          </a:p>
          <a:p>
            <a:pPr lvl="0"/>
            <a:r>
              <a:rPr lang="fr-BE" b="1" dirty="0" err="1">
                <a:latin typeface="+mj-lt"/>
              </a:rPr>
              <a:t>Proposal</a:t>
            </a:r>
            <a:r>
              <a:rPr lang="fr-BE" b="1" dirty="0">
                <a:latin typeface="+mj-lt"/>
              </a:rPr>
              <a:t> </a:t>
            </a:r>
            <a:r>
              <a:rPr lang="fr-BE" b="1" dirty="0" smtClean="0">
                <a:latin typeface="+mj-lt"/>
              </a:rPr>
              <a:t>stage: </a:t>
            </a:r>
            <a:r>
              <a:rPr lang="en-GB" dirty="0" smtClean="0"/>
              <a:t>Gender </a:t>
            </a:r>
            <a:r>
              <a:rPr lang="en-GB" dirty="0"/>
              <a:t>within responsibilities of NCPs coordinators; direct them to resources / </a:t>
            </a:r>
            <a:r>
              <a:rPr lang="en-GB" dirty="0" smtClean="0"/>
              <a:t>trainings.</a:t>
            </a:r>
          </a:p>
          <a:p>
            <a:pPr lvl="0"/>
            <a:r>
              <a:rPr lang="en-US" b="1" dirty="0">
                <a:latin typeface="+mj-lt"/>
              </a:rPr>
              <a:t>Evaluation </a:t>
            </a:r>
          </a:p>
          <a:p>
            <a:pPr marL="109728" lvl="0" indent="0">
              <a:buNone/>
            </a:pPr>
            <a:r>
              <a:rPr lang="fr-BE" dirty="0" smtClean="0"/>
              <a:t>   </a:t>
            </a:r>
            <a:r>
              <a:rPr lang="fr-BE" dirty="0" err="1" smtClean="0"/>
              <a:t>Where</a:t>
            </a:r>
            <a:r>
              <a:rPr lang="fr-BE" dirty="0" smtClean="0"/>
              <a:t> </a:t>
            </a:r>
            <a:r>
              <a:rPr lang="fr-BE" dirty="0"/>
              <a:t>relevant, </a:t>
            </a:r>
            <a:r>
              <a:rPr lang="fr-BE" dirty="0" err="1"/>
              <a:t>evaluators</a:t>
            </a:r>
            <a:r>
              <a:rPr lang="fr-BE" dirty="0"/>
              <a:t> </a:t>
            </a:r>
            <a:r>
              <a:rPr lang="fr-BE" dirty="0" err="1"/>
              <a:t>with</a:t>
            </a:r>
            <a:r>
              <a:rPr lang="fr-BE" dirty="0"/>
              <a:t> </a:t>
            </a:r>
            <a:r>
              <a:rPr lang="fr-BE" dirty="0" err="1"/>
              <a:t>gender</a:t>
            </a:r>
            <a:r>
              <a:rPr lang="fr-BE" dirty="0"/>
              <a:t> </a:t>
            </a:r>
            <a:r>
              <a:rPr lang="fr-BE" dirty="0" smtClean="0"/>
              <a:t>expertise.</a:t>
            </a:r>
            <a:endParaRPr lang="en-GB" dirty="0"/>
          </a:p>
          <a:p>
            <a:pPr lvl="0"/>
            <a:r>
              <a:rPr lang="en-GB" b="1" dirty="0">
                <a:latin typeface="+mj-lt"/>
              </a:rPr>
              <a:t>Grant Agreement </a:t>
            </a:r>
          </a:p>
          <a:p>
            <a:pPr marL="109728" lvl="0" indent="0">
              <a:buNone/>
            </a:pPr>
            <a:r>
              <a:rPr lang="en-GB" sz="3200" dirty="0" smtClean="0">
                <a:latin typeface="+mj-lt"/>
              </a:rPr>
              <a:t>  </a:t>
            </a:r>
            <a:r>
              <a:rPr lang="en-GB" dirty="0"/>
              <a:t>Training on gender issues among </a:t>
            </a:r>
            <a:r>
              <a:rPr lang="en-GB" u="sng" dirty="0"/>
              <a:t>eligible costs </a:t>
            </a:r>
            <a:r>
              <a:rPr lang="en-GB" dirty="0" smtClean="0"/>
              <a:t>of          	the </a:t>
            </a:r>
            <a:r>
              <a:rPr lang="en-GB" dirty="0"/>
              <a:t>action (Annex D of WP)</a:t>
            </a:r>
          </a:p>
          <a:p>
            <a:pPr lvl="0"/>
            <a:endParaRPr lang="en-GB" dirty="0"/>
          </a:p>
          <a:p>
            <a:pPr marL="109728" indent="0">
              <a:buNone/>
            </a:pPr>
            <a:endParaRPr lang="en-GB" sz="3200" b="1" dirty="0"/>
          </a:p>
          <a:p>
            <a:pPr lvl="0"/>
            <a:endParaRPr lang="es-ES" dirty="0"/>
          </a:p>
          <a:p>
            <a:endParaRPr lang="es-ES" b="1" dirty="0">
              <a:latin typeface="+mj-lt"/>
            </a:endParaRPr>
          </a:p>
        </p:txBody>
      </p:sp>
    </p:spTree>
    <p:extLst>
      <p:ext uri="{BB962C8B-B14F-4D97-AF65-F5344CB8AC3E}">
        <p14:creationId xmlns:p14="http://schemas.microsoft.com/office/powerpoint/2010/main" val="82883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533400"/>
            <a:ext cx="8991600" cy="762000"/>
          </a:xfrm>
        </p:spPr>
        <p:txBody>
          <a:bodyPr/>
          <a:lstStyle/>
          <a:p>
            <a:r>
              <a:rPr lang="es-ES" dirty="0" err="1" smtClean="0"/>
              <a:t>The</a:t>
            </a:r>
            <a:r>
              <a:rPr lang="es-ES" dirty="0" smtClean="0"/>
              <a:t> role of </a:t>
            </a:r>
            <a:r>
              <a:rPr lang="es-ES" dirty="0" err="1" smtClean="0"/>
              <a:t>National</a:t>
            </a:r>
            <a:r>
              <a:rPr lang="es-ES" dirty="0" smtClean="0"/>
              <a:t> </a:t>
            </a:r>
            <a:r>
              <a:rPr lang="es-ES" dirty="0" err="1" smtClean="0"/>
              <a:t>Contact</a:t>
            </a:r>
            <a:r>
              <a:rPr lang="es-ES" dirty="0" smtClean="0"/>
              <a:t> </a:t>
            </a:r>
            <a:r>
              <a:rPr lang="es-ES" dirty="0" err="1" smtClean="0"/>
              <a:t>Points</a:t>
            </a:r>
            <a:endParaRPr lang="es-ES" dirty="0"/>
          </a:p>
        </p:txBody>
      </p:sp>
      <p:sp>
        <p:nvSpPr>
          <p:cNvPr id="3" name="Marcador de contenido 2"/>
          <p:cNvSpPr>
            <a:spLocks noGrp="1"/>
          </p:cNvSpPr>
          <p:nvPr>
            <p:ph idx="1"/>
          </p:nvPr>
        </p:nvSpPr>
        <p:spPr>
          <a:xfrm>
            <a:off x="76200" y="1295400"/>
            <a:ext cx="9067800" cy="5562600"/>
          </a:xfrm>
        </p:spPr>
        <p:txBody>
          <a:bodyPr/>
          <a:lstStyle/>
          <a:p>
            <a:pPr marL="109728" indent="0">
              <a:buNone/>
            </a:pPr>
            <a:r>
              <a:rPr lang="fr-FR" dirty="0" err="1" smtClean="0">
                <a:solidFill>
                  <a:srgbClr val="1E4084"/>
                </a:solidFill>
                <a:latin typeface="+mj-lt"/>
              </a:rPr>
              <a:t>Gender</a:t>
            </a:r>
            <a:r>
              <a:rPr lang="fr-FR" dirty="0" smtClean="0">
                <a:solidFill>
                  <a:srgbClr val="1E4084"/>
                </a:solidFill>
                <a:latin typeface="+mj-lt"/>
              </a:rPr>
              <a:t> </a:t>
            </a:r>
            <a:r>
              <a:rPr lang="fr-FR" dirty="0" err="1">
                <a:solidFill>
                  <a:srgbClr val="1E4084"/>
                </a:solidFill>
                <a:latin typeface="+mj-lt"/>
              </a:rPr>
              <a:t>equality</a:t>
            </a:r>
            <a:r>
              <a:rPr lang="fr-FR" dirty="0">
                <a:solidFill>
                  <a:srgbClr val="1E4084"/>
                </a:solidFill>
                <a:latin typeface="+mj-lt"/>
              </a:rPr>
              <a:t> </a:t>
            </a:r>
            <a:r>
              <a:rPr lang="fr-FR" dirty="0" err="1">
                <a:solidFill>
                  <a:srgbClr val="1E4084"/>
                </a:solidFill>
                <a:latin typeface="+mj-lt"/>
              </a:rPr>
              <a:t>is</a:t>
            </a:r>
            <a:r>
              <a:rPr lang="fr-FR" dirty="0">
                <a:solidFill>
                  <a:srgbClr val="1E4084"/>
                </a:solidFill>
                <a:latin typeface="+mj-lt"/>
              </a:rPr>
              <a:t> part of the mandate of </a:t>
            </a:r>
            <a:r>
              <a:rPr lang="fr-FR" dirty="0" err="1">
                <a:solidFill>
                  <a:srgbClr val="1E4084"/>
                </a:solidFill>
                <a:latin typeface="+mj-lt"/>
              </a:rPr>
              <a:t>NCPs</a:t>
            </a:r>
            <a:r>
              <a:rPr lang="fr-FR" dirty="0">
                <a:solidFill>
                  <a:srgbClr val="1E4084"/>
                </a:solidFill>
                <a:latin typeface="+mj-lt"/>
              </a:rPr>
              <a:t> </a:t>
            </a:r>
            <a:r>
              <a:rPr lang="fr-FR" dirty="0" err="1">
                <a:solidFill>
                  <a:srgbClr val="1E4084"/>
                </a:solidFill>
                <a:latin typeface="+mj-lt"/>
              </a:rPr>
              <a:t>dealing</a:t>
            </a:r>
            <a:r>
              <a:rPr lang="fr-FR" dirty="0">
                <a:solidFill>
                  <a:srgbClr val="1E4084"/>
                </a:solidFill>
                <a:latin typeface="+mj-lt"/>
              </a:rPr>
              <a:t> </a:t>
            </a:r>
            <a:r>
              <a:rPr lang="fr-FR" dirty="0" err="1">
                <a:solidFill>
                  <a:srgbClr val="1E4084"/>
                </a:solidFill>
                <a:latin typeface="+mj-lt"/>
              </a:rPr>
              <a:t>with</a:t>
            </a:r>
            <a:r>
              <a:rPr lang="fr-FR" dirty="0">
                <a:solidFill>
                  <a:srgbClr val="1E4084"/>
                </a:solidFill>
                <a:latin typeface="+mj-lt"/>
              </a:rPr>
              <a:t> Horizontal issues and Science </a:t>
            </a:r>
            <a:r>
              <a:rPr lang="fr-FR" dirty="0" err="1">
                <a:solidFill>
                  <a:srgbClr val="1E4084"/>
                </a:solidFill>
                <a:latin typeface="+mj-lt"/>
              </a:rPr>
              <a:t>with</a:t>
            </a:r>
            <a:r>
              <a:rPr lang="fr-FR" dirty="0">
                <a:solidFill>
                  <a:srgbClr val="1E4084"/>
                </a:solidFill>
                <a:latin typeface="+mj-lt"/>
              </a:rPr>
              <a:t> and for </a:t>
            </a:r>
            <a:r>
              <a:rPr lang="fr-FR" dirty="0" smtClean="0">
                <a:solidFill>
                  <a:srgbClr val="1E4084"/>
                </a:solidFill>
                <a:latin typeface="+mj-lt"/>
              </a:rPr>
              <a:t>Society</a:t>
            </a:r>
          </a:p>
          <a:p>
            <a:pPr marL="109728" indent="0">
              <a:buNone/>
            </a:pPr>
            <a:endParaRPr lang="fr-FR" b="1" dirty="0">
              <a:solidFill>
                <a:srgbClr val="1E4084"/>
              </a:solidFill>
            </a:endParaRPr>
          </a:p>
          <a:p>
            <a:pPr marL="109728" indent="0">
              <a:buNone/>
            </a:pPr>
            <a:endParaRPr lang="es-E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757488"/>
            <a:ext cx="5741988"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76200" y="5105400"/>
            <a:ext cx="8991600" cy="1698927"/>
          </a:xfrm>
          <a:prstGeom prst="rect">
            <a:avLst/>
          </a:prstGeom>
        </p:spPr>
        <p:txBody>
          <a:bodyPr wrap="square">
            <a:spAutoFit/>
          </a:bodyPr>
          <a:lstStyle/>
          <a:p>
            <a:pPr marL="342900" indent="-342900">
              <a:spcBef>
                <a:spcPct val="20000"/>
              </a:spcBef>
              <a:buClr>
                <a:schemeClr val="accent6">
                  <a:lumMod val="50000"/>
                </a:schemeClr>
              </a:buClr>
              <a:buSzPct val="110000"/>
              <a:buFont typeface="Wingdings" panose="05000000000000000000" pitchFamily="2" charset="2"/>
              <a:buChar char="v"/>
              <a:defRPr/>
            </a:pPr>
            <a:r>
              <a:rPr lang="fr-FR" i="1" kern="0" dirty="0" err="1">
                <a:solidFill>
                  <a:srgbClr val="2D5EC1"/>
                </a:solidFill>
                <a:effectLst>
                  <a:outerShdw blurRad="38100" dist="38100" dir="2700000" algn="tl">
                    <a:srgbClr val="000000">
                      <a:alpha val="43137"/>
                    </a:srgbClr>
                  </a:outerShdw>
                </a:effectLst>
                <a:latin typeface="Verdana"/>
              </a:rPr>
              <a:t>Alert</a:t>
            </a:r>
            <a:r>
              <a:rPr lang="fr-FR" i="1" kern="0" dirty="0">
                <a:solidFill>
                  <a:srgbClr val="2D5EC1"/>
                </a:solidFill>
                <a:effectLst>
                  <a:outerShdw blurRad="38100" dist="38100" dir="2700000" algn="tl">
                    <a:srgbClr val="000000">
                      <a:alpha val="43137"/>
                    </a:srgbClr>
                  </a:outerShdw>
                </a:effectLst>
                <a:latin typeface="Verdana"/>
              </a:rPr>
              <a:t> </a:t>
            </a:r>
            <a:r>
              <a:rPr lang="fr-FR" i="1" kern="0" dirty="0" err="1">
                <a:solidFill>
                  <a:srgbClr val="2D5EC1"/>
                </a:solidFill>
                <a:effectLst>
                  <a:outerShdw blurRad="38100" dist="38100" dir="2700000" algn="tl">
                    <a:srgbClr val="000000">
                      <a:alpha val="43137"/>
                    </a:srgbClr>
                  </a:outerShdw>
                </a:effectLst>
                <a:latin typeface="Verdana"/>
              </a:rPr>
              <a:t>applicants</a:t>
            </a:r>
            <a:r>
              <a:rPr lang="fr-FR" i="1" kern="0" dirty="0">
                <a:solidFill>
                  <a:srgbClr val="2D5EC1"/>
                </a:solidFill>
                <a:effectLst>
                  <a:outerShdw blurRad="38100" dist="38100" dir="2700000" algn="tl">
                    <a:srgbClr val="000000">
                      <a:alpha val="43137"/>
                    </a:srgbClr>
                  </a:outerShdw>
                </a:effectLst>
                <a:latin typeface="Verdana"/>
              </a:rPr>
              <a:t> to new </a:t>
            </a:r>
            <a:r>
              <a:rPr lang="fr-FR" i="1" kern="0" dirty="0" err="1">
                <a:solidFill>
                  <a:srgbClr val="2D5EC1"/>
                </a:solidFill>
                <a:effectLst>
                  <a:outerShdw blurRad="38100" dist="38100" dir="2700000" algn="tl">
                    <a:srgbClr val="000000">
                      <a:alpha val="43137"/>
                    </a:srgbClr>
                  </a:outerShdw>
                </a:effectLst>
                <a:latin typeface="Verdana"/>
              </a:rPr>
              <a:t>features</a:t>
            </a:r>
            <a:r>
              <a:rPr lang="fr-FR" i="1" kern="0" dirty="0">
                <a:solidFill>
                  <a:srgbClr val="2D5EC1"/>
                </a:solidFill>
                <a:effectLst>
                  <a:outerShdw blurRad="38100" dist="38100" dir="2700000" algn="tl">
                    <a:srgbClr val="000000">
                      <a:alpha val="43137"/>
                    </a:srgbClr>
                  </a:outerShdw>
                </a:effectLst>
                <a:latin typeface="Verdana"/>
              </a:rPr>
              <a:t> of Horizon 2020</a:t>
            </a:r>
          </a:p>
          <a:p>
            <a:pPr marL="342900" indent="-342900">
              <a:spcBef>
                <a:spcPct val="20000"/>
              </a:spcBef>
              <a:buClr>
                <a:schemeClr val="accent6">
                  <a:lumMod val="50000"/>
                </a:schemeClr>
              </a:buClr>
              <a:buSzPct val="110000"/>
              <a:buFont typeface="Wingdings" panose="05000000000000000000" pitchFamily="2" charset="2"/>
              <a:buChar char="v"/>
              <a:defRPr/>
            </a:pPr>
            <a:endParaRPr lang="fr-FR" i="1" kern="0" dirty="0">
              <a:solidFill>
                <a:srgbClr val="2D5EC1"/>
              </a:solidFill>
              <a:effectLst>
                <a:outerShdw blurRad="38100" dist="38100" dir="2700000" algn="tl">
                  <a:srgbClr val="000000">
                    <a:alpha val="43137"/>
                  </a:srgbClr>
                </a:outerShdw>
              </a:effectLst>
              <a:latin typeface="Verdana"/>
            </a:endParaRPr>
          </a:p>
          <a:p>
            <a:pPr marL="342900" indent="-342900">
              <a:spcBef>
                <a:spcPct val="20000"/>
              </a:spcBef>
              <a:buClr>
                <a:schemeClr val="accent6">
                  <a:lumMod val="50000"/>
                </a:schemeClr>
              </a:buClr>
              <a:buSzPct val="110000"/>
              <a:buFont typeface="Wingdings" panose="05000000000000000000" pitchFamily="2" charset="2"/>
              <a:buChar char="v"/>
              <a:defRPr/>
            </a:pPr>
            <a:r>
              <a:rPr lang="fr-FR" i="1" kern="0" dirty="0">
                <a:solidFill>
                  <a:srgbClr val="2D5EC1"/>
                </a:solidFill>
                <a:effectLst>
                  <a:outerShdw blurRad="38100" dist="38100" dir="2700000" algn="tl">
                    <a:srgbClr val="000000">
                      <a:alpha val="43137"/>
                    </a:srgbClr>
                  </a:outerShdw>
                </a:effectLst>
                <a:latin typeface="Verdana"/>
              </a:rPr>
              <a:t>Help </a:t>
            </a:r>
            <a:r>
              <a:rPr lang="fr-FR" i="1" kern="0" dirty="0" err="1">
                <a:solidFill>
                  <a:srgbClr val="2D5EC1"/>
                </a:solidFill>
                <a:effectLst>
                  <a:outerShdw blurRad="38100" dist="38100" dir="2700000" algn="tl">
                    <a:srgbClr val="000000">
                      <a:alpha val="43137"/>
                    </a:srgbClr>
                  </a:outerShdw>
                </a:effectLst>
                <a:latin typeface="Verdana"/>
              </a:rPr>
              <a:t>applicants</a:t>
            </a:r>
            <a:r>
              <a:rPr lang="fr-FR" i="1" kern="0" dirty="0">
                <a:solidFill>
                  <a:srgbClr val="2D5EC1"/>
                </a:solidFill>
                <a:effectLst>
                  <a:outerShdw blurRad="38100" dist="38100" dir="2700000" algn="tl">
                    <a:srgbClr val="000000">
                      <a:alpha val="43137"/>
                    </a:srgbClr>
                  </a:outerShdw>
                </a:effectLst>
                <a:latin typeface="Verdana"/>
              </a:rPr>
              <a:t> </a:t>
            </a:r>
            <a:r>
              <a:rPr lang="fr-FR" i="1" kern="0" dirty="0" err="1">
                <a:solidFill>
                  <a:srgbClr val="2D5EC1"/>
                </a:solidFill>
                <a:effectLst>
                  <a:outerShdw blurRad="38100" dist="38100" dir="2700000" algn="tl">
                    <a:srgbClr val="000000">
                      <a:alpha val="43137"/>
                    </a:srgbClr>
                  </a:outerShdw>
                </a:effectLst>
                <a:latin typeface="Verdana"/>
              </a:rPr>
              <a:t>find</a:t>
            </a:r>
            <a:r>
              <a:rPr lang="fr-FR" i="1" kern="0" dirty="0">
                <a:solidFill>
                  <a:srgbClr val="2D5EC1"/>
                </a:solidFill>
                <a:effectLst>
                  <a:outerShdw blurRad="38100" dist="38100" dir="2700000" algn="tl">
                    <a:srgbClr val="000000">
                      <a:alpha val="43137"/>
                    </a:srgbClr>
                  </a:outerShdw>
                </a:effectLst>
                <a:latin typeface="Verdana"/>
              </a:rPr>
              <a:t> </a:t>
            </a:r>
            <a:r>
              <a:rPr lang="fr-FR" i="1" kern="0" dirty="0" err="1">
                <a:solidFill>
                  <a:srgbClr val="2D5EC1"/>
                </a:solidFill>
                <a:effectLst>
                  <a:outerShdw blurRad="38100" dist="38100" dir="2700000" algn="tl">
                    <a:srgbClr val="000000">
                      <a:alpha val="43137"/>
                    </a:srgbClr>
                  </a:outerShdw>
                </a:effectLst>
                <a:latin typeface="Verdana"/>
              </a:rPr>
              <a:t>appropriate</a:t>
            </a:r>
            <a:r>
              <a:rPr lang="fr-FR" i="1" kern="0" dirty="0">
                <a:solidFill>
                  <a:srgbClr val="2D5EC1"/>
                </a:solidFill>
                <a:effectLst>
                  <a:outerShdw blurRad="38100" dist="38100" dir="2700000" algn="tl">
                    <a:srgbClr val="000000">
                      <a:alpha val="43137"/>
                    </a:srgbClr>
                  </a:outerShdw>
                </a:effectLst>
                <a:latin typeface="Verdana"/>
              </a:rPr>
              <a:t> </a:t>
            </a:r>
            <a:r>
              <a:rPr lang="fr-FR" i="1" kern="0" dirty="0" err="1">
                <a:solidFill>
                  <a:srgbClr val="2D5EC1"/>
                </a:solidFill>
                <a:effectLst>
                  <a:outerShdw blurRad="38100" dist="38100" dir="2700000" algn="tl">
                    <a:srgbClr val="000000">
                      <a:alpha val="43137"/>
                    </a:srgbClr>
                  </a:outerShdw>
                </a:effectLst>
                <a:latin typeface="Verdana"/>
              </a:rPr>
              <a:t>resources</a:t>
            </a:r>
            <a:r>
              <a:rPr lang="fr-FR" i="1" kern="0" dirty="0">
                <a:solidFill>
                  <a:srgbClr val="2D5EC1"/>
                </a:solidFill>
                <a:effectLst>
                  <a:outerShdw blurRad="38100" dist="38100" dir="2700000" algn="tl">
                    <a:srgbClr val="000000">
                      <a:alpha val="43137"/>
                    </a:srgbClr>
                  </a:outerShdw>
                </a:effectLst>
                <a:latin typeface="Verdana"/>
              </a:rPr>
              <a:t> / training</a:t>
            </a:r>
          </a:p>
          <a:p>
            <a:pPr marL="342900" indent="-342900">
              <a:spcBef>
                <a:spcPct val="20000"/>
              </a:spcBef>
              <a:buClr>
                <a:schemeClr val="accent6">
                  <a:lumMod val="50000"/>
                </a:schemeClr>
              </a:buClr>
              <a:buSzPct val="110000"/>
              <a:buFont typeface="Wingdings" panose="05000000000000000000" pitchFamily="2" charset="2"/>
              <a:buChar char="v"/>
              <a:defRPr/>
            </a:pPr>
            <a:endParaRPr lang="fr-FR" i="1" kern="0" dirty="0">
              <a:solidFill>
                <a:srgbClr val="2D5EC1"/>
              </a:solidFill>
              <a:effectLst>
                <a:outerShdw blurRad="38100" dist="38100" dir="2700000" algn="tl">
                  <a:srgbClr val="000000">
                    <a:alpha val="43137"/>
                  </a:srgbClr>
                </a:outerShdw>
              </a:effectLst>
              <a:latin typeface="Verdana"/>
            </a:endParaRPr>
          </a:p>
          <a:p>
            <a:pPr marL="342900" indent="-342900">
              <a:spcBef>
                <a:spcPct val="20000"/>
              </a:spcBef>
              <a:buClr>
                <a:schemeClr val="accent6">
                  <a:lumMod val="50000"/>
                </a:schemeClr>
              </a:buClr>
              <a:buSzPct val="110000"/>
              <a:buFont typeface="Wingdings" panose="05000000000000000000" pitchFamily="2" charset="2"/>
              <a:buChar char="v"/>
              <a:defRPr/>
            </a:pPr>
            <a:r>
              <a:rPr lang="fr-FR" i="1" kern="0" dirty="0">
                <a:solidFill>
                  <a:srgbClr val="2D5EC1"/>
                </a:solidFill>
                <a:effectLst>
                  <a:outerShdw blurRad="38100" dist="38100" dir="2700000" algn="tl">
                    <a:srgbClr val="000000">
                      <a:alpha val="43137"/>
                    </a:srgbClr>
                  </a:outerShdw>
                </a:effectLst>
                <a:latin typeface="Verdana"/>
              </a:rPr>
              <a:t>Mobilise </a:t>
            </a:r>
            <a:r>
              <a:rPr lang="fr-FR" i="1" kern="0" dirty="0" err="1">
                <a:solidFill>
                  <a:srgbClr val="2D5EC1"/>
                </a:solidFill>
                <a:effectLst>
                  <a:outerShdw blurRad="38100" dist="38100" dir="2700000" algn="tl">
                    <a:srgbClr val="000000">
                      <a:alpha val="43137"/>
                    </a:srgbClr>
                  </a:outerShdw>
                </a:effectLst>
                <a:latin typeface="Verdana"/>
              </a:rPr>
              <a:t>gender</a:t>
            </a:r>
            <a:r>
              <a:rPr lang="fr-FR" i="1" kern="0" dirty="0">
                <a:solidFill>
                  <a:srgbClr val="2D5EC1"/>
                </a:solidFill>
                <a:effectLst>
                  <a:outerShdw blurRad="38100" dist="38100" dir="2700000" algn="tl">
                    <a:srgbClr val="000000">
                      <a:alpha val="43137"/>
                    </a:srgbClr>
                  </a:outerShdw>
                </a:effectLst>
                <a:latin typeface="Verdana"/>
              </a:rPr>
              <a:t> expertise and help </a:t>
            </a:r>
            <a:r>
              <a:rPr lang="fr-FR" i="1" kern="0" dirty="0" err="1">
                <a:solidFill>
                  <a:srgbClr val="2D5EC1"/>
                </a:solidFill>
                <a:effectLst>
                  <a:outerShdw blurRad="38100" dist="38100" dir="2700000" algn="tl">
                    <a:srgbClr val="000000">
                      <a:alpha val="43137"/>
                    </a:srgbClr>
                  </a:outerShdw>
                </a:effectLst>
                <a:latin typeface="Verdana"/>
              </a:rPr>
              <a:t>applicants</a:t>
            </a:r>
            <a:r>
              <a:rPr lang="fr-FR" i="1" kern="0" dirty="0">
                <a:solidFill>
                  <a:srgbClr val="2D5EC1"/>
                </a:solidFill>
                <a:effectLst>
                  <a:outerShdw blurRad="38100" dist="38100" dir="2700000" algn="tl">
                    <a:srgbClr val="000000">
                      <a:alpha val="43137"/>
                    </a:srgbClr>
                  </a:outerShdw>
                </a:effectLst>
                <a:latin typeface="Verdana"/>
              </a:rPr>
              <a:t> </a:t>
            </a:r>
            <a:r>
              <a:rPr lang="fr-FR" i="1" kern="0" dirty="0" err="1">
                <a:solidFill>
                  <a:srgbClr val="2D5EC1"/>
                </a:solidFill>
                <a:effectLst>
                  <a:outerShdw blurRad="38100" dist="38100" dir="2700000" algn="tl">
                    <a:srgbClr val="000000">
                      <a:alpha val="43137"/>
                    </a:srgbClr>
                  </a:outerShdw>
                </a:effectLst>
                <a:latin typeface="Verdana"/>
              </a:rPr>
              <a:t>find</a:t>
            </a:r>
            <a:r>
              <a:rPr lang="fr-FR" i="1" kern="0" dirty="0">
                <a:solidFill>
                  <a:srgbClr val="2D5EC1"/>
                </a:solidFill>
                <a:effectLst>
                  <a:outerShdw blurRad="38100" dist="38100" dir="2700000" algn="tl">
                    <a:srgbClr val="000000">
                      <a:alpha val="43137"/>
                    </a:srgbClr>
                  </a:outerShdw>
                </a:effectLst>
                <a:latin typeface="Verdana"/>
              </a:rPr>
              <a:t> </a:t>
            </a:r>
            <a:r>
              <a:rPr lang="fr-FR" i="1" kern="0" dirty="0" err="1">
                <a:solidFill>
                  <a:srgbClr val="2D5EC1"/>
                </a:solidFill>
                <a:effectLst>
                  <a:outerShdw blurRad="38100" dist="38100" dir="2700000" algn="tl">
                    <a:srgbClr val="000000">
                      <a:alpha val="43137"/>
                    </a:srgbClr>
                  </a:outerShdw>
                </a:effectLst>
                <a:latin typeface="Verdana"/>
              </a:rPr>
              <a:t>appropriate</a:t>
            </a:r>
            <a:r>
              <a:rPr lang="fr-FR" i="1" kern="0" dirty="0">
                <a:solidFill>
                  <a:srgbClr val="2D5EC1"/>
                </a:solidFill>
                <a:effectLst>
                  <a:outerShdw blurRad="38100" dist="38100" dir="2700000" algn="tl">
                    <a:srgbClr val="000000">
                      <a:alpha val="43137"/>
                    </a:srgbClr>
                  </a:outerShdw>
                </a:effectLst>
                <a:latin typeface="Verdana"/>
              </a:rPr>
              <a:t> </a:t>
            </a:r>
            <a:r>
              <a:rPr lang="fr-FR" i="1" kern="0" dirty="0" err="1">
                <a:solidFill>
                  <a:srgbClr val="2D5EC1"/>
                </a:solidFill>
                <a:effectLst>
                  <a:outerShdw blurRad="38100" dist="38100" dir="2700000" algn="tl">
                    <a:srgbClr val="000000">
                      <a:alpha val="43137"/>
                    </a:srgbClr>
                  </a:outerShdw>
                </a:effectLst>
                <a:latin typeface="Verdana"/>
              </a:rPr>
              <a:t>partners</a:t>
            </a:r>
            <a:r>
              <a:rPr lang="fr-FR" i="1" kern="0" dirty="0">
                <a:solidFill>
                  <a:srgbClr val="2D5EC1"/>
                </a:solidFill>
                <a:effectLst>
                  <a:outerShdw blurRad="38100" dist="38100" dir="2700000" algn="tl">
                    <a:srgbClr val="000000">
                      <a:alpha val="43137"/>
                    </a:srgbClr>
                  </a:outerShdw>
                </a:effectLst>
                <a:latin typeface="Verdana"/>
              </a:rPr>
              <a:t> </a:t>
            </a:r>
          </a:p>
        </p:txBody>
      </p:sp>
    </p:spTree>
    <p:extLst>
      <p:ext uri="{BB962C8B-B14F-4D97-AF65-F5344CB8AC3E}">
        <p14:creationId xmlns:p14="http://schemas.microsoft.com/office/powerpoint/2010/main" val="136856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33400"/>
            <a:ext cx="9067800" cy="1219200"/>
          </a:xfrm>
        </p:spPr>
        <p:txBody>
          <a:bodyPr>
            <a:normAutofit fontScale="90000"/>
          </a:bodyPr>
          <a:lstStyle/>
          <a:p>
            <a:r>
              <a:rPr lang="it-IT" altLang="en-US" dirty="0">
                <a:solidFill>
                  <a:srgbClr val="1E4084"/>
                </a:solidFill>
              </a:rPr>
              <a:t>WP 16: Science with and for Society</a:t>
            </a:r>
            <a:r>
              <a:rPr lang="en-GB" altLang="en-US" dirty="0">
                <a:solidFill>
                  <a:srgbClr val="1E4084"/>
                </a:solidFill>
              </a:rPr>
              <a:t/>
            </a:r>
            <a:br>
              <a:rPr lang="en-GB" altLang="en-US" dirty="0">
                <a:solidFill>
                  <a:srgbClr val="1E4084"/>
                </a:solidFill>
              </a:rPr>
            </a:br>
            <a:endParaRPr lang="es-ES" dirty="0"/>
          </a:p>
        </p:txBody>
      </p:sp>
      <p:sp>
        <p:nvSpPr>
          <p:cNvPr id="3" name="Marcador de contenido 2"/>
          <p:cNvSpPr>
            <a:spLocks noGrp="1"/>
          </p:cNvSpPr>
          <p:nvPr>
            <p:ph idx="1"/>
          </p:nvPr>
        </p:nvSpPr>
        <p:spPr>
          <a:xfrm>
            <a:off x="76200" y="1295400"/>
            <a:ext cx="9067800" cy="5562600"/>
          </a:xfrm>
        </p:spPr>
        <p:txBody>
          <a:bodyPr>
            <a:normAutofit lnSpcReduction="10000"/>
          </a:bodyPr>
          <a:lstStyle/>
          <a:p>
            <a:pPr algn="just">
              <a:spcBef>
                <a:spcPct val="0"/>
              </a:spcBef>
              <a:buClrTx/>
              <a:buNone/>
            </a:pPr>
            <a:r>
              <a:rPr lang="en-GB" altLang="en-US" dirty="0">
                <a:ea typeface="ＭＳ Ｐゴシック" panose="020B0600070205080204" pitchFamily="34" charset="-128"/>
              </a:rPr>
              <a:t>H2020 Specific Programme </a:t>
            </a:r>
          </a:p>
          <a:p>
            <a:pPr algn="just">
              <a:spcBef>
                <a:spcPct val="0"/>
              </a:spcBef>
              <a:buClrTx/>
              <a:buNone/>
            </a:pPr>
            <a:endParaRPr lang="en-GB" altLang="en-US" dirty="0">
              <a:ea typeface="ＭＳ Ｐゴシック" panose="020B0600070205080204" pitchFamily="34" charset="-128"/>
            </a:endParaRPr>
          </a:p>
          <a:p>
            <a:pPr algn="just">
              <a:spcBef>
                <a:spcPct val="0"/>
              </a:spcBef>
              <a:buClrTx/>
              <a:buNone/>
            </a:pPr>
            <a:r>
              <a:rPr lang="en-GB" altLang="en-US" dirty="0">
                <a:ea typeface="ＭＳ Ｐゴシック" panose="020B0600070205080204" pitchFamily="34" charset="-128"/>
              </a:rPr>
              <a:t>The focus of activities on gender shall be to:</a:t>
            </a:r>
          </a:p>
          <a:p>
            <a:pPr algn="just">
              <a:spcBef>
                <a:spcPct val="0"/>
              </a:spcBef>
              <a:buClrTx/>
              <a:buNone/>
            </a:pPr>
            <a:r>
              <a:rPr lang="en-GB" altLang="en-US" b="1" dirty="0">
                <a:solidFill>
                  <a:srgbClr val="C00000"/>
                </a:solidFill>
                <a:ea typeface="ＭＳ Ｐゴシック" panose="020B0600070205080204" pitchFamily="34" charset="-128"/>
              </a:rPr>
              <a:t>Promote gender equality</a:t>
            </a:r>
            <a:r>
              <a:rPr lang="en-GB" altLang="en-US" dirty="0">
                <a:solidFill>
                  <a:srgbClr val="C00000"/>
                </a:solidFill>
                <a:ea typeface="ＭＳ Ｐゴシック" panose="020B0600070205080204" pitchFamily="34" charset="-128"/>
              </a:rPr>
              <a:t>, </a:t>
            </a:r>
            <a:r>
              <a:rPr lang="en-GB" altLang="en-US" dirty="0">
                <a:ea typeface="ＭＳ Ｐゴシック" panose="020B0600070205080204" pitchFamily="34" charset="-128"/>
              </a:rPr>
              <a:t>in particular by supporting structural changes in the organisation of research institutions and in the content and design of research activities;</a:t>
            </a:r>
          </a:p>
          <a:p>
            <a:pPr algn="just">
              <a:spcBef>
                <a:spcPct val="0"/>
              </a:spcBef>
              <a:buClrTx/>
              <a:buNone/>
            </a:pPr>
            <a:endParaRPr lang="en-GB" altLang="en-US" dirty="0">
              <a:ea typeface="ＭＳ Ｐゴシック" panose="020B0600070205080204" pitchFamily="34" charset="-128"/>
            </a:endParaRPr>
          </a:p>
          <a:p>
            <a:pPr>
              <a:spcBef>
                <a:spcPct val="0"/>
              </a:spcBef>
              <a:buClrTx/>
              <a:buFontTx/>
              <a:buNone/>
            </a:pPr>
            <a:endParaRPr lang="en-GB" altLang="en-US" dirty="0">
              <a:ea typeface="ＭＳ Ｐゴシック" panose="020B0600070205080204" pitchFamily="34" charset="-128"/>
            </a:endParaRPr>
          </a:p>
          <a:p>
            <a:pPr>
              <a:spcBef>
                <a:spcPct val="0"/>
              </a:spcBef>
              <a:buClrTx/>
              <a:buFontTx/>
              <a:buNone/>
            </a:pPr>
            <a:r>
              <a:rPr lang="en-GB" altLang="en-US" b="1" dirty="0">
                <a:solidFill>
                  <a:srgbClr val="C00000"/>
                </a:solidFill>
                <a:ea typeface="ＭＳ Ｐゴシック" panose="020B0600070205080204" pitchFamily="34" charset="-128"/>
              </a:rPr>
              <a:t>Expected outcome </a:t>
            </a:r>
            <a:r>
              <a:rPr lang="en-GB" altLang="en-US" b="1" dirty="0" smtClean="0">
                <a:solidFill>
                  <a:srgbClr val="C00000"/>
                </a:solidFill>
                <a:ea typeface="ＭＳ Ｐゴシック" panose="020B0600070205080204" pitchFamily="34" charset="-128"/>
              </a:rPr>
              <a:t>of EC actions</a:t>
            </a:r>
            <a:r>
              <a:rPr lang="en-GB" altLang="en-US" dirty="0">
                <a:ea typeface="ＭＳ Ｐゴシック" panose="020B0600070205080204" pitchFamily="34" charset="-128"/>
              </a:rPr>
              <a:t>: increase the participation of women in research, improve their careers, achieve gender balance in decision making and further the excellence of R&amp;I by integrating the gender dimension in research and innovation. </a:t>
            </a:r>
          </a:p>
          <a:p>
            <a:endParaRPr lang="es-ES" dirty="0"/>
          </a:p>
        </p:txBody>
      </p:sp>
    </p:spTree>
    <p:extLst>
      <p:ext uri="{BB962C8B-B14F-4D97-AF65-F5344CB8AC3E}">
        <p14:creationId xmlns:p14="http://schemas.microsoft.com/office/powerpoint/2010/main" val="389880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 y="457200"/>
            <a:ext cx="9220200" cy="685800"/>
          </a:xfrm>
        </p:spPr>
        <p:txBody>
          <a:bodyPr>
            <a:normAutofit/>
          </a:bodyPr>
          <a:lstStyle/>
          <a:p>
            <a:r>
              <a:rPr lang="fr-BE" altLang="en-US" sz="3000" dirty="0">
                <a:solidFill>
                  <a:srgbClr val="1E4084"/>
                </a:solidFill>
              </a:rPr>
              <a:t>The Participant </a:t>
            </a:r>
            <a:r>
              <a:rPr lang="fr-BE" altLang="en-US" sz="3000" dirty="0" err="1" smtClean="0">
                <a:solidFill>
                  <a:srgbClr val="1E4084"/>
                </a:solidFill>
              </a:rPr>
              <a:t>Portal:Gender</a:t>
            </a:r>
            <a:r>
              <a:rPr lang="fr-BE" altLang="en-US" sz="3000" dirty="0" smtClean="0">
                <a:solidFill>
                  <a:srgbClr val="1E4084"/>
                </a:solidFill>
              </a:rPr>
              <a:t>, a </a:t>
            </a:r>
            <a:r>
              <a:rPr lang="fr-BE" altLang="en-US" sz="3000" dirty="0">
                <a:solidFill>
                  <a:srgbClr val="1E4084"/>
                </a:solidFill>
              </a:rPr>
              <a:t>cross-</a:t>
            </a:r>
            <a:r>
              <a:rPr lang="fr-BE" altLang="en-US" sz="3000" dirty="0" err="1">
                <a:solidFill>
                  <a:srgbClr val="1E4084"/>
                </a:solidFill>
              </a:rPr>
              <a:t>cutting</a:t>
            </a:r>
            <a:r>
              <a:rPr lang="fr-BE" altLang="en-US" sz="3000" dirty="0">
                <a:solidFill>
                  <a:srgbClr val="1E4084"/>
                </a:solidFill>
              </a:rPr>
              <a:t> issue</a:t>
            </a:r>
            <a:endParaRPr lang="es-ES" sz="3000" dirty="0"/>
          </a:p>
        </p:txBody>
      </p:sp>
      <p:pic>
        <p:nvPicPr>
          <p:cNvPr id="4" name="Picture 5">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4082" y="1066800"/>
            <a:ext cx="4317832"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4851232" y="2967335"/>
            <a:ext cx="4064168" cy="1200329"/>
          </a:xfrm>
          <a:prstGeom prst="rect">
            <a:avLst/>
          </a:prstGeom>
        </p:spPr>
        <p:txBody>
          <a:bodyPr wrap="square">
            <a:spAutoFit/>
          </a:bodyPr>
          <a:lstStyle/>
          <a:p>
            <a:pPr>
              <a:spcBef>
                <a:spcPct val="0"/>
              </a:spcBef>
            </a:pPr>
            <a:r>
              <a:rPr lang="en-GB" altLang="en-US" dirty="0">
                <a:hlinkClick r:id="rId2"/>
              </a:rPr>
              <a:t>http://ec.europa.eu/research/participants/docs/h2020-funding-guide/cross-cutting-issues/gender_en.htm</a:t>
            </a:r>
            <a:endParaRPr lang="en-GB" altLang="en-US" dirty="0"/>
          </a:p>
        </p:txBody>
      </p:sp>
    </p:spTree>
    <p:extLst>
      <p:ext uri="{BB962C8B-B14F-4D97-AF65-F5344CB8AC3E}">
        <p14:creationId xmlns:p14="http://schemas.microsoft.com/office/powerpoint/2010/main" val="4119025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it-IT" altLang="en-US" sz="3200" dirty="0">
                <a:solidFill>
                  <a:srgbClr val="1E4084"/>
                </a:solidFill>
              </a:rPr>
              <a:t>WP 16: Science with and for Society</a:t>
            </a:r>
            <a:endParaRPr lang="es-ES" sz="3200" dirty="0"/>
          </a:p>
        </p:txBody>
      </p:sp>
      <p:sp>
        <p:nvSpPr>
          <p:cNvPr id="3" name="Marcador de contenido 2"/>
          <p:cNvSpPr>
            <a:spLocks noGrp="1"/>
          </p:cNvSpPr>
          <p:nvPr>
            <p:ph idx="1"/>
          </p:nvPr>
        </p:nvSpPr>
        <p:spPr/>
        <p:txBody>
          <a:bodyPr/>
          <a:lstStyle/>
          <a:p>
            <a:endParaRPr lang="es-ES" dirty="0" smtClean="0"/>
          </a:p>
          <a:p>
            <a:pPr marL="109728" indent="0">
              <a:buNone/>
            </a:pPr>
            <a:r>
              <a:rPr lang="es-ES" dirty="0" err="1" smtClean="0"/>
              <a:t>There</a:t>
            </a:r>
            <a:r>
              <a:rPr lang="es-ES" dirty="0" smtClean="0"/>
              <a:t> </a:t>
            </a:r>
            <a:r>
              <a:rPr lang="es-ES" dirty="0" err="1" smtClean="0"/>
              <a:t>is</a:t>
            </a:r>
            <a:r>
              <a:rPr lang="es-ES" dirty="0" smtClean="0"/>
              <a:t> a </a:t>
            </a:r>
            <a:r>
              <a:rPr lang="es-ES" dirty="0" err="1" smtClean="0"/>
              <a:t>specific</a:t>
            </a:r>
            <a:r>
              <a:rPr lang="es-ES" dirty="0" smtClean="0"/>
              <a:t> </a:t>
            </a:r>
            <a:r>
              <a:rPr lang="es-ES" dirty="0" err="1" smtClean="0"/>
              <a:t>call</a:t>
            </a:r>
            <a:r>
              <a:rPr lang="es-ES" dirty="0" smtClean="0"/>
              <a:t> </a:t>
            </a:r>
            <a:r>
              <a:rPr lang="es-ES" dirty="0" err="1" smtClean="0"/>
              <a:t>on</a:t>
            </a:r>
            <a:r>
              <a:rPr lang="es-ES" dirty="0" smtClean="0"/>
              <a:t> “</a:t>
            </a:r>
            <a:r>
              <a:rPr lang="es-ES" dirty="0" err="1" smtClean="0"/>
              <a:t>Gender</a:t>
            </a:r>
            <a:r>
              <a:rPr lang="es-ES" dirty="0" smtClean="0"/>
              <a:t> </a:t>
            </a:r>
            <a:r>
              <a:rPr lang="es-ES" dirty="0" err="1" smtClean="0"/>
              <a:t>equality</a:t>
            </a:r>
            <a:r>
              <a:rPr lang="es-ES" dirty="0" smtClean="0"/>
              <a:t> in </a:t>
            </a:r>
            <a:r>
              <a:rPr lang="es-ES" dirty="0" err="1" smtClean="0"/>
              <a:t>Reserch</a:t>
            </a:r>
            <a:r>
              <a:rPr lang="es-ES" dirty="0" smtClean="0"/>
              <a:t> and </a:t>
            </a:r>
            <a:r>
              <a:rPr lang="es-ES" dirty="0" err="1" smtClean="0"/>
              <a:t>Innovation</a:t>
            </a:r>
            <a:r>
              <a:rPr lang="es-ES" dirty="0" smtClean="0"/>
              <a:t>” GERI. </a:t>
            </a:r>
            <a:endParaRPr lang="es-ES" dirty="0"/>
          </a:p>
        </p:txBody>
      </p:sp>
    </p:spTree>
    <p:extLst>
      <p:ext uri="{BB962C8B-B14F-4D97-AF65-F5344CB8AC3E}">
        <p14:creationId xmlns:p14="http://schemas.microsoft.com/office/powerpoint/2010/main" val="2141360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4213" y="1125538"/>
            <a:ext cx="8013700" cy="647700"/>
          </a:xfrm>
        </p:spPr>
        <p:txBody>
          <a:bodyPr/>
          <a:lstStyle/>
          <a:p>
            <a:pPr algn="ctr">
              <a:defRPr/>
            </a:pPr>
            <a:r>
              <a:rPr lang="en-US" sz="2400" kern="1200" dirty="0" smtClean="0">
                <a:solidFill>
                  <a:srgbClr val="1E4084"/>
                </a:solidFill>
              </a:rPr>
              <a:t>Calls </a:t>
            </a:r>
            <a:r>
              <a:rPr lang="en-US" sz="2400" kern="1200" dirty="0">
                <a:solidFill>
                  <a:srgbClr val="1E4084"/>
                </a:solidFill>
              </a:rPr>
              <a:t>on Gender </a:t>
            </a:r>
            <a:r>
              <a:rPr lang="en-US" sz="2400" kern="1200" dirty="0" smtClean="0">
                <a:solidFill>
                  <a:srgbClr val="1E4084"/>
                </a:solidFill>
              </a:rPr>
              <a:t>Equality- 2014-2015</a:t>
            </a:r>
            <a:endParaRPr lang="en-GB" sz="2400" kern="1200" dirty="0">
              <a:solidFill>
                <a:srgbClr val="1E4084"/>
              </a:solidFill>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40070793"/>
              </p:ext>
            </p:extLst>
          </p:nvPr>
        </p:nvGraphicFramePr>
        <p:xfrm>
          <a:off x="250825" y="1989138"/>
          <a:ext cx="8421688" cy="3495675"/>
        </p:xfrm>
        <a:graphic>
          <a:graphicData uri="http://schemas.openxmlformats.org/drawingml/2006/table">
            <a:tbl>
              <a:tblPr/>
              <a:tblGrid>
                <a:gridCol w="6883787"/>
                <a:gridCol w="829478"/>
                <a:gridCol w="708423"/>
              </a:tblGrid>
              <a:tr h="517969">
                <a:tc>
                  <a:txBody>
                    <a:bodyPr/>
                    <a:lstStyle/>
                    <a:p>
                      <a:pPr algn="ctr" fontAlgn="b"/>
                      <a:r>
                        <a:rPr lang="en-GB" sz="1400" b="1" i="0" u="none" strike="noStrike" dirty="0">
                          <a:solidFill>
                            <a:srgbClr val="000000"/>
                          </a:solidFill>
                          <a:effectLst/>
                          <a:latin typeface="Times New Roman"/>
                        </a:rPr>
                        <a:t>Topic</a:t>
                      </a:r>
                    </a:p>
                  </a:txBody>
                  <a:tcPr marL="5765" marR="5765" marT="576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Times New Roman"/>
                        </a:rPr>
                        <a:t>Funding scheme</a:t>
                      </a:r>
                    </a:p>
                  </a:txBody>
                  <a:tcPr marL="5765" marR="5765" marT="576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smtClean="0">
                          <a:solidFill>
                            <a:srgbClr val="000000"/>
                          </a:solidFill>
                          <a:effectLst/>
                          <a:latin typeface="Times New Roman"/>
                        </a:rPr>
                        <a:t>€</a:t>
                      </a:r>
                      <a:br>
                        <a:rPr lang="en-GB" sz="1400" b="1" i="0" u="none" strike="noStrike" dirty="0" smtClean="0">
                          <a:solidFill>
                            <a:srgbClr val="000000"/>
                          </a:solidFill>
                          <a:effectLst/>
                          <a:latin typeface="Times New Roman"/>
                        </a:rPr>
                      </a:br>
                      <a:r>
                        <a:rPr lang="en-GB" sz="1400" b="1" i="0" u="none" strike="noStrike" dirty="0" smtClean="0">
                          <a:solidFill>
                            <a:srgbClr val="000000"/>
                          </a:solidFill>
                          <a:effectLst/>
                          <a:latin typeface="Times New Roman"/>
                        </a:rPr>
                        <a:t>Budget</a:t>
                      </a:r>
                      <a:endParaRPr lang="en-GB" sz="1400" b="1" i="0" u="none" strike="noStrike" dirty="0">
                        <a:solidFill>
                          <a:srgbClr val="000000"/>
                        </a:solidFill>
                        <a:effectLst/>
                        <a:latin typeface="Times New Roman"/>
                      </a:endParaRPr>
                    </a:p>
                  </a:txBody>
                  <a:tcPr marL="5765" marR="5765" marT="5768" marB="0" anchor="ctr">
                    <a:lnL>
                      <a:noFill/>
                    </a:lnL>
                    <a:lnR>
                      <a:noFill/>
                    </a:lnR>
                    <a:lnT>
                      <a:noFill/>
                    </a:lnT>
                    <a:lnB w="12700" cap="flat" cmpd="sng" algn="ctr">
                      <a:solidFill>
                        <a:srgbClr val="000000"/>
                      </a:solidFill>
                      <a:prstDash val="solid"/>
                      <a:round/>
                      <a:headEnd type="none" w="med" len="med"/>
                      <a:tailEnd type="none" w="med" len="med"/>
                    </a:lnB>
                  </a:tcPr>
                </a:tc>
              </a:tr>
              <a:tr h="883016">
                <a:tc>
                  <a:txBody>
                    <a:bodyPr/>
                    <a:lstStyle/>
                    <a:p>
                      <a:pPr algn="l" fontAlgn="ctr"/>
                      <a:r>
                        <a:rPr lang="en-GB" sz="1600" b="1" i="0" u="none" strike="noStrike" dirty="0" smtClean="0">
                          <a:solidFill>
                            <a:schemeClr val="accent2"/>
                          </a:solidFill>
                          <a:effectLst/>
                          <a:latin typeface="+mj-lt"/>
                          <a:cs typeface="Times New Roman" panose="02020603050405020304" pitchFamily="18" charset="0"/>
                        </a:rPr>
                        <a:t>GERI.3.2015 </a:t>
                      </a:r>
                      <a:r>
                        <a:rPr lang="en-GB" sz="1600" b="1" i="0" u="none" strike="noStrike" dirty="0">
                          <a:solidFill>
                            <a:schemeClr val="accent2"/>
                          </a:solidFill>
                          <a:effectLst/>
                          <a:latin typeface="+mj-lt"/>
                          <a:cs typeface="Times New Roman" panose="02020603050405020304" pitchFamily="18" charset="0"/>
                        </a:rPr>
                        <a:t>- Evaluation of initiatives to promote gender equality in research policy and research organisations</a:t>
                      </a:r>
                    </a:p>
                  </a:txBody>
                  <a:tcPr marL="5765" marR="5765" marT="57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EFF"/>
                    </a:solidFill>
                  </a:tcPr>
                </a:tc>
                <a:tc>
                  <a:txBody>
                    <a:bodyPr/>
                    <a:lstStyle/>
                    <a:p>
                      <a:pPr algn="ctr" fontAlgn="ctr"/>
                      <a:r>
                        <a:rPr lang="en-GB" sz="1600" b="0" i="0" u="none" strike="noStrike" dirty="0">
                          <a:solidFill>
                            <a:srgbClr val="000000"/>
                          </a:solidFill>
                          <a:effectLst/>
                          <a:latin typeface="+mj-lt"/>
                          <a:cs typeface="Times New Roman" panose="02020603050405020304" pitchFamily="18" charset="0"/>
                        </a:rPr>
                        <a:t>RIA</a:t>
                      </a:r>
                    </a:p>
                  </a:txBody>
                  <a:tcPr marL="5765" marR="5765" marT="5768" marB="0" anchor="ct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rgbClr val="BDDEFF"/>
                    </a:solidFill>
                  </a:tcPr>
                </a:tc>
                <a:tc>
                  <a:txBody>
                    <a:bodyPr/>
                    <a:lstStyle/>
                    <a:p>
                      <a:pPr algn="ctr" fontAlgn="b"/>
                      <a:r>
                        <a:rPr lang="fr-BE" sz="1600" b="0" i="0" u="none" strike="noStrike" dirty="0" smtClean="0">
                          <a:solidFill>
                            <a:srgbClr val="000000"/>
                          </a:solidFill>
                          <a:effectLst/>
                          <a:latin typeface="+mj-lt"/>
                          <a:cs typeface="Times New Roman" panose="02020603050405020304" pitchFamily="18" charset="0"/>
                        </a:rPr>
                        <a:t>2</a:t>
                      </a:r>
                      <a:endParaRPr lang="en-GB" sz="1600" b="0" i="0" u="none" strike="noStrike" dirty="0">
                        <a:solidFill>
                          <a:srgbClr val="000000"/>
                        </a:solidFill>
                        <a:effectLst/>
                        <a:latin typeface="+mj-lt"/>
                        <a:cs typeface="Times New Roman" panose="02020603050405020304" pitchFamily="18" charset="0"/>
                      </a:endParaRPr>
                    </a:p>
                  </a:txBody>
                  <a:tcPr marL="5765" marR="5765" marT="5768" marB="0" anchor="ctr">
                    <a:lnT w="12700" cap="flat" cmpd="sng" algn="ctr">
                      <a:solidFill>
                        <a:srgbClr val="000000"/>
                      </a:solidFill>
                      <a:prstDash val="solid"/>
                      <a:round/>
                      <a:headEnd type="none" w="med" len="med"/>
                      <a:tailEnd type="none" w="med" len="med"/>
                    </a:lnT>
                    <a:solidFill>
                      <a:srgbClr val="BDDEFF"/>
                    </a:solidFill>
                  </a:tcPr>
                </a:tc>
              </a:tr>
              <a:tr h="1175171">
                <a:tc>
                  <a:txBody>
                    <a:bodyPr/>
                    <a:lstStyle/>
                    <a:p>
                      <a:pPr algn="l" fontAlgn="ctr"/>
                      <a:r>
                        <a:rPr lang="en-GB" sz="1600" b="1" i="0" u="none" strike="noStrike" dirty="0" smtClean="0">
                          <a:solidFill>
                            <a:schemeClr val="accent2"/>
                          </a:solidFill>
                          <a:effectLst/>
                          <a:latin typeface="+mj-lt"/>
                          <a:cs typeface="Times New Roman" pitchFamily="18" charset="0"/>
                        </a:rPr>
                        <a:t>GERI.4.2015 </a:t>
                      </a:r>
                      <a:r>
                        <a:rPr lang="en-GB" sz="1600" b="1" i="0" u="none" strike="noStrike" dirty="0">
                          <a:solidFill>
                            <a:schemeClr val="accent2"/>
                          </a:solidFill>
                          <a:effectLst/>
                          <a:latin typeface="+mj-lt"/>
                          <a:cs typeface="Times New Roman" pitchFamily="18" charset="0"/>
                        </a:rPr>
                        <a:t>- Support to research organisations to implement gender equality </a:t>
                      </a:r>
                      <a:r>
                        <a:rPr lang="en-GB" sz="1600" b="1" i="0" u="none" strike="noStrike" dirty="0" smtClean="0">
                          <a:solidFill>
                            <a:schemeClr val="accent2"/>
                          </a:solidFill>
                          <a:effectLst/>
                          <a:latin typeface="+mj-lt"/>
                          <a:cs typeface="Times New Roman" pitchFamily="18" charset="0"/>
                        </a:rPr>
                        <a:t>plans: </a:t>
                      </a:r>
                      <a:r>
                        <a:rPr lang="en-GB" sz="1600" b="0" i="1" dirty="0" smtClean="0">
                          <a:solidFill>
                            <a:srgbClr val="1E4084"/>
                          </a:solidFill>
                          <a:latin typeface="+mj-lt"/>
                          <a:cs typeface="Times New Roman" panose="02020603050405020304" pitchFamily="18" charset="0"/>
                        </a:rPr>
                        <a:t>continuous support for the implementation of institutional changes in universities and research institutions</a:t>
                      </a:r>
                      <a:endParaRPr lang="en-GB" sz="1600" b="1" i="0" u="none" strike="noStrike" dirty="0">
                        <a:solidFill>
                          <a:schemeClr val="accent2"/>
                        </a:solidFill>
                        <a:effectLst/>
                        <a:latin typeface="+mj-lt"/>
                        <a:cs typeface="Times New Roman" pitchFamily="18" charset="0"/>
                      </a:endParaRPr>
                    </a:p>
                  </a:txBody>
                  <a:tcPr marL="5863" marR="5863" marT="5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mj-lt"/>
                          <a:cs typeface="Times New Roman" pitchFamily="18" charset="0"/>
                        </a:rPr>
                        <a:t>CSA</a:t>
                      </a:r>
                    </a:p>
                  </a:txBody>
                  <a:tcPr marL="5863" marR="5863" marT="5868" marB="0" anchor="ctr">
                    <a:lnL w="6350" cap="flat" cmpd="sng" algn="ctr">
                      <a:solidFill>
                        <a:srgbClr val="000000"/>
                      </a:solidFill>
                      <a:prstDash val="solid"/>
                      <a:round/>
                      <a:headEnd type="none" w="med" len="med"/>
                      <a:tailEnd type="none" w="med" len="med"/>
                    </a:lnL>
                  </a:tcPr>
                </a:tc>
                <a:tc>
                  <a:txBody>
                    <a:bodyPr/>
                    <a:lstStyle/>
                    <a:p>
                      <a:pPr algn="ctr" fontAlgn="b"/>
                      <a:r>
                        <a:rPr lang="fr-BE" sz="1600" b="0" i="0" u="none" strike="noStrike" dirty="0" smtClean="0">
                          <a:solidFill>
                            <a:srgbClr val="000000"/>
                          </a:solidFill>
                          <a:effectLst/>
                          <a:latin typeface="+mj-lt"/>
                          <a:cs typeface="Times New Roman" pitchFamily="18" charset="0"/>
                        </a:rPr>
                        <a:t>7</a:t>
                      </a:r>
                      <a:endParaRPr lang="en-GB" sz="1600" b="0" i="0" u="none" strike="noStrike" dirty="0">
                        <a:solidFill>
                          <a:srgbClr val="000000"/>
                        </a:solidFill>
                        <a:effectLst/>
                        <a:latin typeface="+mj-lt"/>
                        <a:cs typeface="Times New Roman" pitchFamily="18" charset="0"/>
                      </a:endParaRPr>
                    </a:p>
                  </a:txBody>
                  <a:tcPr marL="5863" marR="5863" marT="5868" marB="0" anchor="ctr"/>
                </a:tc>
              </a:tr>
              <a:tr h="919519">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altLang="en-US" sz="1600" b="1" dirty="0" smtClean="0">
                        <a:solidFill>
                          <a:srgbClr val="2D5EC1"/>
                        </a:solidFill>
                        <a:latin typeface="+mj-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800" b="1" dirty="0" smtClean="0">
                          <a:solidFill>
                            <a:schemeClr val="accent2"/>
                          </a:solidFill>
                          <a:latin typeface="+mj-lt"/>
                        </a:rPr>
                        <a:t>Deadline</a:t>
                      </a:r>
                      <a:r>
                        <a:rPr lang="en-US" altLang="en-US" sz="1800" b="1" baseline="0" dirty="0" smtClean="0">
                          <a:solidFill>
                            <a:schemeClr val="accent2"/>
                          </a:solidFill>
                          <a:latin typeface="+mj-lt"/>
                        </a:rPr>
                        <a:t> 2015 calls : 16 September 2015 </a:t>
                      </a:r>
                      <a:endParaRPr lang="en-US" altLang="en-US" sz="1800" b="1" dirty="0" smtClean="0">
                        <a:solidFill>
                          <a:schemeClr val="accent2"/>
                        </a:solidFill>
                        <a:latin typeface="+mj-lt"/>
                      </a:endParaRPr>
                    </a:p>
                    <a:p>
                      <a:pPr algn="ctr" fontAlgn="b"/>
                      <a:endParaRPr lang="en-GB" sz="1600" b="0" i="0" u="none" strike="noStrike" dirty="0">
                        <a:solidFill>
                          <a:srgbClr val="000000"/>
                        </a:solidFill>
                        <a:effectLst/>
                        <a:latin typeface="+mj-lt"/>
                      </a:endParaRPr>
                    </a:p>
                  </a:txBody>
                  <a:tcPr marL="5765" marR="5765" marT="5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EFF"/>
                    </a:solidFill>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3189105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1628775"/>
            <a:ext cx="3967163"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6"/>
          <p:cNvSpPr>
            <a:spLocks noChangeArrowheads="1"/>
          </p:cNvSpPr>
          <p:nvPr/>
        </p:nvSpPr>
        <p:spPr bwMode="auto">
          <a:xfrm>
            <a:off x="107950" y="1052513"/>
            <a:ext cx="88566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algn="ctr"/>
            <a:r>
              <a:rPr lang="fr-BE" altLang="en-US" sz="2400" dirty="0" err="1" smtClean="0">
                <a:solidFill>
                  <a:srgbClr val="800000"/>
                </a:solidFill>
              </a:rPr>
              <a:t>Resources</a:t>
            </a:r>
            <a:r>
              <a:rPr lang="fr-BE" altLang="en-US" sz="2400" dirty="0" smtClean="0">
                <a:solidFill>
                  <a:srgbClr val="800000"/>
                </a:solidFill>
              </a:rPr>
              <a:t> o </a:t>
            </a:r>
            <a:r>
              <a:rPr lang="fr-BE" altLang="en-US" sz="2400" dirty="0" err="1" smtClean="0">
                <a:solidFill>
                  <a:srgbClr val="800000"/>
                </a:solidFill>
              </a:rPr>
              <a:t>gender</a:t>
            </a:r>
            <a:r>
              <a:rPr lang="fr-BE" altLang="en-US" sz="2400" dirty="0" smtClean="0">
                <a:solidFill>
                  <a:srgbClr val="800000"/>
                </a:solidFill>
              </a:rPr>
              <a:t> issues/expertise</a:t>
            </a:r>
            <a:endParaRPr lang="fi-FI" altLang="en-US" sz="2400" dirty="0">
              <a:solidFill>
                <a:srgbClr val="800000"/>
              </a:solidFill>
              <a:latin typeface="Tahoma" panose="020B0604030504040204" pitchFamily="34" charset="0"/>
              <a:ea typeface="ＭＳ Ｐゴシック" panose="020B0600070205080204" pitchFamily="34" charset="-128"/>
            </a:endParaRPr>
          </a:p>
        </p:txBody>
      </p:sp>
      <p:sp>
        <p:nvSpPr>
          <p:cNvPr id="24580" name="Rectangle 7"/>
          <p:cNvSpPr>
            <a:spLocks noChangeArrowheads="1"/>
          </p:cNvSpPr>
          <p:nvPr/>
        </p:nvSpPr>
        <p:spPr bwMode="auto">
          <a:xfrm>
            <a:off x="3851275" y="4365625"/>
            <a:ext cx="443547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algn="r">
              <a:spcBef>
                <a:spcPct val="20000"/>
              </a:spcBef>
            </a:pPr>
            <a:r>
              <a:rPr lang="en-GB" altLang="en-US" sz="1600" b="0">
                <a:solidFill>
                  <a:srgbClr val="000000"/>
                </a:solidFill>
                <a:latin typeface="Tahoma" panose="020B0604030504040204" pitchFamily="34" charset="0"/>
                <a:ea typeface="ＭＳ Ｐゴシック" panose="020B0600070205080204" pitchFamily="34" charset="-128"/>
              </a:rPr>
              <a:t/>
            </a:r>
            <a:br>
              <a:rPr lang="en-GB" altLang="en-US" sz="1600" b="0">
                <a:solidFill>
                  <a:srgbClr val="000000"/>
                </a:solidFill>
                <a:latin typeface="Tahoma" panose="020B0604030504040204" pitchFamily="34" charset="0"/>
                <a:ea typeface="ＭＳ Ｐゴシック" panose="020B0600070205080204" pitchFamily="34" charset="-128"/>
              </a:rPr>
            </a:br>
            <a:r>
              <a:rPr lang="en-GB" altLang="en-US" sz="1600">
                <a:solidFill>
                  <a:srgbClr val="000000"/>
                </a:solidFill>
                <a:latin typeface="Tahoma" panose="020B0604030504040204" pitchFamily="34" charset="0"/>
                <a:ea typeface="ＭＳ Ｐゴシック" panose="020B0600070205080204" pitchFamily="34" charset="-128"/>
              </a:rPr>
              <a:t/>
            </a:r>
            <a:br>
              <a:rPr lang="en-GB" altLang="en-US" sz="1600">
                <a:solidFill>
                  <a:srgbClr val="000000"/>
                </a:solidFill>
                <a:latin typeface="Tahoma" panose="020B0604030504040204" pitchFamily="34" charset="0"/>
                <a:ea typeface="ＭＳ Ｐゴシック" panose="020B0600070205080204" pitchFamily="34" charset="-128"/>
              </a:rPr>
            </a:br>
            <a:endParaRPr lang="en-GB" altLang="en-US" sz="1200">
              <a:solidFill>
                <a:srgbClr val="000000"/>
              </a:solidFill>
              <a:latin typeface="Tahoma" panose="020B0604030504040204" pitchFamily="34" charset="0"/>
              <a:ea typeface="ＭＳ Ｐゴシック" panose="020B0600070205080204" pitchFamily="34" charset="-128"/>
            </a:endParaRPr>
          </a:p>
        </p:txBody>
      </p:sp>
      <p:sp>
        <p:nvSpPr>
          <p:cNvPr id="24581" name="Rectangle 6"/>
          <p:cNvSpPr>
            <a:spLocks noChangeArrowheads="1"/>
          </p:cNvSpPr>
          <p:nvPr/>
        </p:nvSpPr>
        <p:spPr bwMode="auto">
          <a:xfrm>
            <a:off x="250825" y="2565400"/>
            <a:ext cx="8569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endParaRPr lang="en-US" altLang="en-US" sz="2000" b="0">
              <a:solidFill>
                <a:srgbClr val="2D5EC1"/>
              </a:solidFill>
              <a:ea typeface="ＭＳ Ｐゴシック" panose="020B0600070205080204" pitchFamily="34" charset="-128"/>
            </a:endParaRPr>
          </a:p>
          <a:p>
            <a:endParaRPr lang="en-US" altLang="en-US" sz="1600" b="0">
              <a:solidFill>
                <a:srgbClr val="2D5EC1"/>
              </a:solidFill>
              <a:ea typeface="ＭＳ Ｐゴシック" panose="020B0600070205080204" pitchFamily="34" charset="-128"/>
            </a:endParaRPr>
          </a:p>
        </p:txBody>
      </p:sp>
      <p:sp>
        <p:nvSpPr>
          <p:cNvPr id="24582" name="TextBox 3"/>
          <p:cNvSpPr txBox="1">
            <a:spLocks noChangeArrowheads="1"/>
          </p:cNvSpPr>
          <p:nvPr/>
        </p:nvSpPr>
        <p:spPr bwMode="auto">
          <a:xfrm>
            <a:off x="4199327" y="2662237"/>
            <a:ext cx="48958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r>
              <a:rPr lang="en-GB" altLang="en-US" sz="1800" dirty="0">
                <a:solidFill>
                  <a:srgbClr val="1E4084"/>
                </a:solidFill>
              </a:rPr>
              <a:t>The purpose of this </a:t>
            </a:r>
            <a:r>
              <a:rPr lang="en-GB" altLang="en-US" sz="1800" dirty="0" err="1">
                <a:solidFill>
                  <a:srgbClr val="1E4084"/>
                </a:solidFill>
              </a:rPr>
              <a:t>Vademecum</a:t>
            </a:r>
            <a:r>
              <a:rPr lang="en-GB" altLang="en-US" sz="1800" dirty="0">
                <a:solidFill>
                  <a:srgbClr val="1E4084"/>
                </a:solidFill>
              </a:rPr>
              <a:t> is to provide the Commission/ Agency staff, potential applicants, the Helsinki Group, NCPs, as well as experts’ evaluators and other actors involved in the implementation of Horizon 2020 </a:t>
            </a:r>
            <a:r>
              <a:rPr lang="en-GB" altLang="en-US" sz="1800" dirty="0">
                <a:solidFill>
                  <a:srgbClr val="FF0000"/>
                </a:solidFill>
              </a:rPr>
              <a:t>with practical guidance on the effective application of the new Gender Equality provisions. </a:t>
            </a:r>
          </a:p>
          <a:p>
            <a:pPr eaLnBrk="1" hangingPunct="1"/>
            <a:endParaRPr lang="en-GB" altLang="en-US" sz="1200" dirty="0">
              <a:solidFill>
                <a:srgbClr val="1E4084"/>
              </a:solidFill>
            </a:endParaRPr>
          </a:p>
        </p:txBody>
      </p:sp>
    </p:spTree>
    <p:extLst>
      <p:ext uri="{BB962C8B-B14F-4D97-AF65-F5344CB8AC3E}">
        <p14:creationId xmlns:p14="http://schemas.microsoft.com/office/powerpoint/2010/main" val="217024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107950" y="1052513"/>
            <a:ext cx="88566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algn="ctr"/>
            <a:r>
              <a:rPr lang="fr-BE" altLang="en-US" sz="2400" dirty="0" smtClean="0">
                <a:solidFill>
                  <a:srgbClr val="800000"/>
                </a:solidFill>
              </a:rPr>
              <a:t>... </a:t>
            </a:r>
            <a:r>
              <a:rPr lang="fr-BE" altLang="en-US" sz="2400" dirty="0" err="1" smtClean="0">
                <a:solidFill>
                  <a:srgbClr val="800000"/>
                </a:solidFill>
              </a:rPr>
              <a:t>Resources</a:t>
            </a:r>
            <a:r>
              <a:rPr lang="fr-BE" altLang="en-US" sz="2400" dirty="0" smtClean="0">
                <a:solidFill>
                  <a:srgbClr val="800000"/>
                </a:solidFill>
              </a:rPr>
              <a:t> on </a:t>
            </a:r>
            <a:r>
              <a:rPr lang="fr-BE" altLang="en-US" sz="2400" dirty="0" err="1" smtClean="0">
                <a:solidFill>
                  <a:srgbClr val="800000"/>
                </a:solidFill>
              </a:rPr>
              <a:t>gender</a:t>
            </a:r>
            <a:r>
              <a:rPr lang="fr-BE" altLang="en-US" sz="2400" dirty="0" smtClean="0">
                <a:solidFill>
                  <a:srgbClr val="800000"/>
                </a:solidFill>
              </a:rPr>
              <a:t> issues </a:t>
            </a:r>
            <a:endParaRPr lang="fi-FI" altLang="en-US" sz="2400" dirty="0">
              <a:solidFill>
                <a:srgbClr val="800000"/>
              </a:solidFill>
              <a:latin typeface="Tahoma" panose="020B0604030504040204" pitchFamily="34" charset="0"/>
              <a:ea typeface="ＭＳ Ｐゴシック" panose="020B0600070205080204" pitchFamily="34" charset="-128"/>
            </a:endParaRPr>
          </a:p>
        </p:txBody>
      </p:sp>
      <p:sp>
        <p:nvSpPr>
          <p:cNvPr id="25603" name="Rectangle 7"/>
          <p:cNvSpPr>
            <a:spLocks noChangeArrowheads="1"/>
          </p:cNvSpPr>
          <p:nvPr/>
        </p:nvSpPr>
        <p:spPr bwMode="auto">
          <a:xfrm>
            <a:off x="3851275" y="4365625"/>
            <a:ext cx="443547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algn="r">
              <a:spcBef>
                <a:spcPct val="20000"/>
              </a:spcBef>
            </a:pPr>
            <a:r>
              <a:rPr lang="en-GB" altLang="en-US" sz="1600" b="0">
                <a:solidFill>
                  <a:srgbClr val="000000"/>
                </a:solidFill>
                <a:latin typeface="Tahoma" panose="020B0604030504040204" pitchFamily="34" charset="0"/>
                <a:ea typeface="ＭＳ Ｐゴシック" panose="020B0600070205080204" pitchFamily="34" charset="-128"/>
              </a:rPr>
              <a:t/>
            </a:r>
            <a:br>
              <a:rPr lang="en-GB" altLang="en-US" sz="1600" b="0">
                <a:solidFill>
                  <a:srgbClr val="000000"/>
                </a:solidFill>
                <a:latin typeface="Tahoma" panose="020B0604030504040204" pitchFamily="34" charset="0"/>
                <a:ea typeface="ＭＳ Ｐゴシック" panose="020B0600070205080204" pitchFamily="34" charset="-128"/>
              </a:rPr>
            </a:br>
            <a:r>
              <a:rPr lang="en-GB" altLang="en-US" sz="1600">
                <a:solidFill>
                  <a:srgbClr val="000000"/>
                </a:solidFill>
                <a:latin typeface="Tahoma" panose="020B0604030504040204" pitchFamily="34" charset="0"/>
                <a:ea typeface="ＭＳ Ｐゴシック" panose="020B0600070205080204" pitchFamily="34" charset="-128"/>
              </a:rPr>
              <a:t/>
            </a:r>
            <a:br>
              <a:rPr lang="en-GB" altLang="en-US" sz="1600">
                <a:solidFill>
                  <a:srgbClr val="000000"/>
                </a:solidFill>
                <a:latin typeface="Tahoma" panose="020B0604030504040204" pitchFamily="34" charset="0"/>
                <a:ea typeface="ＭＳ Ｐゴシック" panose="020B0600070205080204" pitchFamily="34" charset="-128"/>
              </a:rPr>
            </a:br>
            <a:endParaRPr lang="en-GB" altLang="en-US" sz="1200">
              <a:solidFill>
                <a:srgbClr val="000000"/>
              </a:solidFill>
              <a:latin typeface="Tahoma" panose="020B0604030504040204" pitchFamily="34" charset="0"/>
              <a:ea typeface="ＭＳ Ｐゴシック" panose="020B0600070205080204" pitchFamily="34" charset="-128"/>
            </a:endParaRPr>
          </a:p>
        </p:txBody>
      </p:sp>
      <p:sp>
        <p:nvSpPr>
          <p:cNvPr id="25604" name="Rectangle 6"/>
          <p:cNvSpPr>
            <a:spLocks noChangeArrowheads="1"/>
          </p:cNvSpPr>
          <p:nvPr/>
        </p:nvSpPr>
        <p:spPr bwMode="auto">
          <a:xfrm>
            <a:off x="250825" y="2565400"/>
            <a:ext cx="8569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endParaRPr lang="en-US" altLang="en-US" sz="2000" b="0">
              <a:solidFill>
                <a:srgbClr val="2D5EC1"/>
              </a:solidFill>
              <a:ea typeface="ＭＳ Ｐゴシック" panose="020B0600070205080204" pitchFamily="34" charset="-128"/>
            </a:endParaRPr>
          </a:p>
          <a:p>
            <a:endParaRPr lang="en-US" altLang="en-US" sz="1600" b="0">
              <a:solidFill>
                <a:srgbClr val="2D5EC1"/>
              </a:solidFill>
              <a:ea typeface="ＭＳ Ｐゴシック" panose="020B0600070205080204" pitchFamily="34" charset="-128"/>
            </a:endParaRPr>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20" y="1953577"/>
            <a:ext cx="5688012"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5606" name="TextBox 1"/>
          <p:cNvSpPr txBox="1">
            <a:spLocks noChangeArrowheads="1"/>
          </p:cNvSpPr>
          <p:nvPr/>
        </p:nvSpPr>
        <p:spPr bwMode="auto">
          <a:xfrm>
            <a:off x="347663" y="4005263"/>
            <a:ext cx="8072437"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r>
              <a:rPr lang="fr-BE" altLang="en-US" sz="2800">
                <a:solidFill>
                  <a:srgbClr val="2D5EC1"/>
                </a:solidFill>
              </a:rPr>
              <a:t>GenPort – on-line community of practionners </a:t>
            </a:r>
            <a:r>
              <a:rPr lang="fr-BE" altLang="en-US" sz="2800" i="1">
                <a:solidFill>
                  <a:srgbClr val="2D5EC1"/>
                </a:solidFill>
                <a:latin typeface="Times New Roman" panose="02020603050405020304" pitchFamily="18" charset="0"/>
                <a:cs typeface="Times New Roman" panose="02020603050405020304" pitchFamily="18" charset="0"/>
              </a:rPr>
              <a:t>for sharing knowledge and inspire collaboration </a:t>
            </a:r>
          </a:p>
          <a:p>
            <a:pPr algn="ctr" eaLnBrk="1" hangingPunct="1"/>
            <a:r>
              <a:rPr lang="fr-BE" altLang="en-US" sz="3200" i="1">
                <a:solidFill>
                  <a:srgbClr val="2D5EC1"/>
                </a:solidFill>
                <a:latin typeface="Times New Roman" panose="02020603050405020304" pitchFamily="18" charset="0"/>
                <a:cs typeface="Times New Roman" panose="02020603050405020304" pitchFamily="18" charset="0"/>
                <a:hlinkClick r:id="rId4"/>
              </a:rPr>
              <a:t>www.genderportal.eu</a:t>
            </a:r>
            <a:endParaRPr lang="fr-BE" altLang="en-US" sz="3200" b="0">
              <a:solidFill>
                <a:srgbClr val="2D5EC1"/>
              </a:solidFill>
              <a:ea typeface="ＭＳ Ｐゴシック" panose="020B0600070205080204" pitchFamily="34" charset="-128"/>
            </a:endParaRPr>
          </a:p>
        </p:txBody>
      </p:sp>
    </p:spTree>
    <p:extLst>
      <p:ext uri="{BB962C8B-B14F-4D97-AF65-F5344CB8AC3E}">
        <p14:creationId xmlns:p14="http://schemas.microsoft.com/office/powerpoint/2010/main" val="3162318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107950" y="1341438"/>
            <a:ext cx="88566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algn="ctr"/>
            <a:r>
              <a:rPr lang="fr-BE" altLang="en-US" sz="2400" dirty="0" smtClean="0">
                <a:solidFill>
                  <a:srgbClr val="800000"/>
                </a:solidFill>
              </a:rPr>
              <a:t>…</a:t>
            </a:r>
            <a:r>
              <a:rPr lang="fr-BE" altLang="en-US" sz="2400" dirty="0" err="1" smtClean="0">
                <a:solidFill>
                  <a:srgbClr val="800000"/>
                </a:solidFill>
              </a:rPr>
              <a:t>Resources</a:t>
            </a:r>
            <a:r>
              <a:rPr lang="fr-BE" altLang="en-US" sz="2400" dirty="0" smtClean="0">
                <a:solidFill>
                  <a:srgbClr val="800000"/>
                </a:solidFill>
              </a:rPr>
              <a:t>  on </a:t>
            </a:r>
            <a:r>
              <a:rPr lang="fr-BE" altLang="en-US" sz="2400" dirty="0" err="1" smtClean="0">
                <a:solidFill>
                  <a:srgbClr val="800000"/>
                </a:solidFill>
              </a:rPr>
              <a:t>gender</a:t>
            </a:r>
            <a:r>
              <a:rPr lang="fr-BE" altLang="en-US" sz="2400" dirty="0" smtClean="0">
                <a:solidFill>
                  <a:srgbClr val="800000"/>
                </a:solidFill>
              </a:rPr>
              <a:t> issues </a:t>
            </a:r>
            <a:endParaRPr lang="fi-FI" altLang="en-US" sz="2400" dirty="0">
              <a:solidFill>
                <a:srgbClr val="1E4084"/>
              </a:solidFill>
              <a:latin typeface="Tahoma" panose="020B0604030504040204" pitchFamily="34" charset="0"/>
              <a:ea typeface="ＭＳ Ｐゴシック" panose="020B0600070205080204" pitchFamily="34" charset="-128"/>
            </a:endParaRPr>
          </a:p>
        </p:txBody>
      </p:sp>
      <p:sp>
        <p:nvSpPr>
          <p:cNvPr id="26627" name="Rectangle 7"/>
          <p:cNvSpPr>
            <a:spLocks noChangeArrowheads="1"/>
          </p:cNvSpPr>
          <p:nvPr/>
        </p:nvSpPr>
        <p:spPr bwMode="auto">
          <a:xfrm>
            <a:off x="3851275" y="4365625"/>
            <a:ext cx="443547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algn="r">
              <a:spcBef>
                <a:spcPct val="20000"/>
              </a:spcBef>
            </a:pPr>
            <a:r>
              <a:rPr lang="en-GB" altLang="en-US" sz="1600" b="0">
                <a:solidFill>
                  <a:srgbClr val="000000"/>
                </a:solidFill>
                <a:latin typeface="Tahoma" panose="020B0604030504040204" pitchFamily="34" charset="0"/>
                <a:ea typeface="ＭＳ Ｐゴシック" panose="020B0600070205080204" pitchFamily="34" charset="-128"/>
              </a:rPr>
              <a:t/>
            </a:r>
            <a:br>
              <a:rPr lang="en-GB" altLang="en-US" sz="1600" b="0">
                <a:solidFill>
                  <a:srgbClr val="000000"/>
                </a:solidFill>
                <a:latin typeface="Tahoma" panose="020B0604030504040204" pitchFamily="34" charset="0"/>
                <a:ea typeface="ＭＳ Ｐゴシック" panose="020B0600070205080204" pitchFamily="34" charset="-128"/>
              </a:rPr>
            </a:br>
            <a:r>
              <a:rPr lang="en-GB" altLang="en-US" sz="1600">
                <a:solidFill>
                  <a:srgbClr val="000000"/>
                </a:solidFill>
                <a:latin typeface="Tahoma" panose="020B0604030504040204" pitchFamily="34" charset="0"/>
                <a:ea typeface="ＭＳ Ｐゴシック" panose="020B0600070205080204" pitchFamily="34" charset="-128"/>
              </a:rPr>
              <a:t/>
            </a:r>
            <a:br>
              <a:rPr lang="en-GB" altLang="en-US" sz="1600">
                <a:solidFill>
                  <a:srgbClr val="000000"/>
                </a:solidFill>
                <a:latin typeface="Tahoma" panose="020B0604030504040204" pitchFamily="34" charset="0"/>
                <a:ea typeface="ＭＳ Ｐゴシック" panose="020B0600070205080204" pitchFamily="34" charset="-128"/>
              </a:rPr>
            </a:br>
            <a:endParaRPr lang="en-GB" altLang="en-US" sz="1200">
              <a:solidFill>
                <a:srgbClr val="000000"/>
              </a:solidFill>
              <a:latin typeface="Tahoma" panose="020B0604030504040204" pitchFamily="34" charset="0"/>
              <a:ea typeface="ＭＳ Ｐゴシック" panose="020B0600070205080204" pitchFamily="34" charset="-128"/>
            </a:endParaRPr>
          </a:p>
        </p:txBody>
      </p:sp>
      <p:sp>
        <p:nvSpPr>
          <p:cNvPr id="26628" name="Rectangle 6"/>
          <p:cNvSpPr>
            <a:spLocks noChangeArrowheads="1"/>
          </p:cNvSpPr>
          <p:nvPr/>
        </p:nvSpPr>
        <p:spPr bwMode="auto">
          <a:xfrm>
            <a:off x="250825" y="2565400"/>
            <a:ext cx="8569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endParaRPr lang="en-US" altLang="en-US" sz="2000" b="0">
              <a:solidFill>
                <a:srgbClr val="2D5EC1"/>
              </a:solidFill>
              <a:ea typeface="ＭＳ Ｐゴシック" panose="020B0600070205080204" pitchFamily="34" charset="-128"/>
            </a:endParaRPr>
          </a:p>
          <a:p>
            <a:endParaRPr lang="en-US" altLang="en-US" sz="1600" b="0">
              <a:solidFill>
                <a:srgbClr val="2D5EC1"/>
              </a:solidFill>
              <a:ea typeface="ＭＳ Ｐゴシック" panose="020B0600070205080204" pitchFamily="34" charset="-128"/>
            </a:endParaRPr>
          </a:p>
        </p:txBody>
      </p:sp>
      <p:pic>
        <p:nvPicPr>
          <p:cNvPr id="266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113" y="2063750"/>
            <a:ext cx="401955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Rectangle 2"/>
          <p:cNvSpPr/>
          <p:nvPr/>
        </p:nvSpPr>
        <p:spPr>
          <a:xfrm>
            <a:off x="265113" y="3105150"/>
            <a:ext cx="4572000" cy="1471613"/>
          </a:xfrm>
          <a:prstGeom prst="rect">
            <a:avLst/>
          </a:prstGeom>
        </p:spPr>
        <p:txBody>
          <a:bodyPr>
            <a:spAutoFit/>
          </a:bodyPr>
          <a:lstStyle/>
          <a:p>
            <a:pPr algn="ctr" eaLnBrk="0" hangingPunct="0">
              <a:spcBef>
                <a:spcPct val="20000"/>
              </a:spcBef>
              <a:buClr>
                <a:srgbClr val="FFFFFF"/>
              </a:buClr>
              <a:defRPr/>
            </a:pPr>
            <a:r>
              <a:rPr lang="fr-BE" sz="2800" dirty="0" err="1">
                <a:solidFill>
                  <a:srgbClr val="2D5EC1"/>
                </a:solidFill>
              </a:rPr>
              <a:t>Gendered</a:t>
            </a:r>
            <a:r>
              <a:rPr lang="fr-BE" sz="2800" dirty="0">
                <a:solidFill>
                  <a:srgbClr val="2D5EC1"/>
                </a:solidFill>
              </a:rPr>
              <a:t> Innovations </a:t>
            </a:r>
            <a:endParaRPr lang="fr-BE" sz="2800" i="1" kern="0" dirty="0">
              <a:solidFill>
                <a:srgbClr val="0F5494"/>
              </a:solidFill>
              <a:latin typeface="Verdana"/>
            </a:endParaRPr>
          </a:p>
          <a:p>
            <a:pPr marL="342900" indent="-342900" algn="ctr" eaLnBrk="0" hangingPunct="0">
              <a:spcBef>
                <a:spcPct val="20000"/>
              </a:spcBef>
              <a:buClr>
                <a:srgbClr val="FFFFFF"/>
              </a:buClr>
              <a:buFontTx/>
              <a:buChar char="•"/>
              <a:defRPr/>
            </a:pPr>
            <a:endParaRPr lang="en-GB" sz="2800" b="0" i="1" kern="0" dirty="0">
              <a:solidFill>
                <a:srgbClr val="0F5494"/>
              </a:solidFill>
              <a:latin typeface="Times New Roman" pitchFamily="18" charset="0"/>
              <a:cs typeface="Times New Roman" pitchFamily="18" charset="0"/>
            </a:endParaRPr>
          </a:p>
        </p:txBody>
      </p:sp>
      <p:sp>
        <p:nvSpPr>
          <p:cNvPr id="2" name="Rectangle 1"/>
          <p:cNvSpPr/>
          <p:nvPr/>
        </p:nvSpPr>
        <p:spPr>
          <a:xfrm>
            <a:off x="395288" y="5543550"/>
            <a:ext cx="8497887" cy="1016000"/>
          </a:xfrm>
          <a:prstGeom prst="rect">
            <a:avLst/>
          </a:prstGeom>
        </p:spPr>
        <p:txBody>
          <a:bodyPr>
            <a:spAutoFit/>
          </a:bodyPr>
          <a:lstStyle/>
          <a:p>
            <a:pPr>
              <a:defRPr/>
            </a:pPr>
            <a:endParaRPr lang="en-GB" sz="2000" i="1" u="sng" kern="0" dirty="0">
              <a:solidFill>
                <a:srgbClr val="0F5494"/>
              </a:solidFill>
              <a:latin typeface="Times New Roman" pitchFamily="18" charset="0"/>
              <a:cs typeface="Times New Roman" pitchFamily="18" charset="0"/>
            </a:endParaRPr>
          </a:p>
          <a:p>
            <a:pPr>
              <a:defRPr/>
            </a:pPr>
            <a:r>
              <a:rPr lang="pl-PL" sz="2000" u="sng" dirty="0">
                <a:hlinkClick r:id="rId4"/>
              </a:rPr>
              <a:t>http://ec.europa.eu/research/gendered-innovations/</a:t>
            </a:r>
            <a:endParaRPr lang="en-GB" sz="2000" dirty="0"/>
          </a:p>
          <a:p>
            <a:pPr>
              <a:defRPr/>
            </a:pPr>
            <a:endParaRPr lang="en-GB" sz="2000" dirty="0"/>
          </a:p>
        </p:txBody>
      </p:sp>
    </p:spTree>
    <p:extLst>
      <p:ext uri="{BB962C8B-B14F-4D97-AF65-F5344CB8AC3E}">
        <p14:creationId xmlns:p14="http://schemas.microsoft.com/office/powerpoint/2010/main" val="666807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fr-BE" altLang="en-US" sz="2400" dirty="0" smtClean="0">
                <a:solidFill>
                  <a:srgbClr val="800000"/>
                </a:solidFill>
              </a:rPr>
              <a:t>… </a:t>
            </a:r>
            <a:r>
              <a:rPr lang="fr-BE" altLang="en-US" sz="2400" dirty="0" err="1" smtClean="0">
                <a:solidFill>
                  <a:srgbClr val="800000"/>
                </a:solidFill>
              </a:rPr>
              <a:t>Resources</a:t>
            </a:r>
            <a:r>
              <a:rPr lang="fr-BE" altLang="en-US" sz="2400" dirty="0" smtClean="0">
                <a:solidFill>
                  <a:srgbClr val="800000"/>
                </a:solidFill>
              </a:rPr>
              <a:t> on </a:t>
            </a:r>
            <a:r>
              <a:rPr lang="fr-BE" altLang="en-US" sz="2400" dirty="0" err="1" smtClean="0">
                <a:solidFill>
                  <a:srgbClr val="800000"/>
                </a:solidFill>
              </a:rPr>
              <a:t>gender</a:t>
            </a:r>
            <a:r>
              <a:rPr lang="fr-BE" altLang="en-US" sz="2400" dirty="0" smtClean="0">
                <a:solidFill>
                  <a:srgbClr val="800000"/>
                </a:solidFill>
              </a:rPr>
              <a:t> </a:t>
            </a:r>
            <a:r>
              <a:rPr lang="fr-BE" altLang="en-US" sz="2400" dirty="0" err="1" smtClean="0">
                <a:solidFill>
                  <a:srgbClr val="800000"/>
                </a:solidFill>
              </a:rPr>
              <a:t>isues</a:t>
            </a:r>
            <a:r>
              <a:rPr lang="fr-BE" altLang="en-US" sz="2400" dirty="0" smtClean="0">
                <a:solidFill>
                  <a:srgbClr val="800000"/>
                </a:solidFill>
              </a:rPr>
              <a:t> </a:t>
            </a:r>
            <a:endParaRPr lang="fr-FR" altLang="en-US" sz="2400" dirty="0" smtClean="0">
              <a:solidFill>
                <a:srgbClr val="1E4084"/>
              </a:solidFill>
            </a:endParaRPr>
          </a:p>
        </p:txBody>
      </p:sp>
      <p:sp>
        <p:nvSpPr>
          <p:cNvPr id="17411" name="Content Placeholder 2"/>
          <p:cNvSpPr>
            <a:spLocks noGrp="1"/>
          </p:cNvSpPr>
          <p:nvPr>
            <p:ph idx="1"/>
          </p:nvPr>
        </p:nvSpPr>
        <p:spPr>
          <a:xfrm>
            <a:off x="468313" y="2492375"/>
            <a:ext cx="8229600" cy="3529013"/>
          </a:xfrm>
        </p:spPr>
        <p:txBody>
          <a:bodyPr/>
          <a:lstStyle/>
          <a:p>
            <a:pPr marL="0" indent="0">
              <a:buFontTx/>
              <a:buNone/>
              <a:defRPr/>
            </a:pPr>
            <a:r>
              <a:rPr lang="fr-FR" sz="2000" b="1" dirty="0" err="1" smtClean="0"/>
              <a:t>Gender</a:t>
            </a:r>
            <a:r>
              <a:rPr lang="fr-FR" sz="2000" b="1" dirty="0" smtClean="0"/>
              <a:t> </a:t>
            </a:r>
            <a:r>
              <a:rPr lang="fr-FR" sz="2000" b="1" dirty="0" err="1" smtClean="0"/>
              <a:t>Toolkit</a:t>
            </a:r>
            <a:r>
              <a:rPr lang="fr-FR" sz="2000" b="1" dirty="0" smtClean="0"/>
              <a:t> </a:t>
            </a:r>
          </a:p>
          <a:p>
            <a:pPr marL="0" indent="0">
              <a:buFontTx/>
              <a:buNone/>
              <a:defRPr/>
            </a:pPr>
            <a:r>
              <a:rPr lang="fr-FR" sz="2000" dirty="0" smtClean="0">
                <a:hlinkClick r:id="rId3"/>
              </a:rPr>
              <a:t>http://www.yellowwindow.be/genderinresearch/</a:t>
            </a:r>
            <a:endParaRPr lang="fr-FR" sz="2000" dirty="0"/>
          </a:p>
          <a:p>
            <a:pPr marL="0" indent="0">
              <a:buFontTx/>
              <a:buNone/>
              <a:defRPr/>
            </a:pPr>
            <a:endParaRPr lang="fr-FR" sz="2000" b="1" dirty="0" smtClean="0"/>
          </a:p>
          <a:p>
            <a:pPr marL="0" indent="0">
              <a:buFontTx/>
              <a:buNone/>
              <a:defRPr/>
            </a:pPr>
            <a:endParaRPr lang="fr-FR" sz="2000" b="1" dirty="0"/>
          </a:p>
          <a:p>
            <a:pPr marL="0" indent="0">
              <a:buFontTx/>
              <a:buNone/>
              <a:defRPr/>
            </a:pPr>
            <a:endParaRPr lang="fr-FR" sz="2000" b="1" dirty="0" smtClean="0"/>
          </a:p>
          <a:p>
            <a:pPr marL="0" indent="0">
              <a:buFontTx/>
              <a:buNone/>
              <a:defRPr/>
            </a:pPr>
            <a:endParaRPr lang="fr-FR" sz="2000" b="1" dirty="0"/>
          </a:p>
          <a:p>
            <a:pPr marL="0" indent="0">
              <a:buFontTx/>
              <a:buNone/>
              <a:defRPr/>
            </a:pPr>
            <a:endParaRPr lang="fr-FR" sz="2000" b="1" dirty="0" smtClean="0"/>
          </a:p>
          <a:p>
            <a:pPr marL="0" indent="0">
              <a:buFontTx/>
              <a:buNone/>
              <a:defRPr/>
            </a:pPr>
            <a:endParaRPr lang="fr-FR" sz="2000" dirty="0" smtClean="0"/>
          </a:p>
          <a:p>
            <a:pPr algn="ctr">
              <a:defRPr/>
            </a:pPr>
            <a:r>
              <a:rPr lang="fr-FR" b="1" dirty="0" smtClean="0"/>
              <a:t> </a:t>
            </a:r>
          </a:p>
        </p:txBody>
      </p:sp>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2276475"/>
            <a:ext cx="1800225"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428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457200" y="1143000"/>
            <a:ext cx="8077200" cy="45719"/>
          </a:xfrm>
        </p:spPr>
        <p:txBody>
          <a:bodyPr>
            <a:normAutofit fontScale="90000"/>
          </a:bodyPr>
          <a:lstStyle/>
          <a:p>
            <a:endParaRPr lang="es-ES" sz="800" dirty="0"/>
          </a:p>
        </p:txBody>
      </p:sp>
      <p:sp>
        <p:nvSpPr>
          <p:cNvPr id="8" name="Marcador de contenido 7"/>
          <p:cNvSpPr>
            <a:spLocks noGrp="1"/>
          </p:cNvSpPr>
          <p:nvPr>
            <p:ph idx="1"/>
          </p:nvPr>
        </p:nvSpPr>
        <p:spPr>
          <a:xfrm>
            <a:off x="457200" y="990600"/>
            <a:ext cx="7924800" cy="5583936"/>
          </a:xfrm>
        </p:spPr>
        <p:txBody>
          <a:bodyPr>
            <a:normAutofit/>
          </a:bodyPr>
          <a:lstStyle/>
          <a:p>
            <a:pPr marL="109728" indent="0">
              <a:buNone/>
            </a:pPr>
            <a:endParaRPr lang="es-ES" sz="3200" b="1" dirty="0" smtClean="0">
              <a:solidFill>
                <a:srgbClr val="FF0000"/>
              </a:solidFill>
              <a:latin typeface="+mj-lt"/>
            </a:endParaRPr>
          </a:p>
          <a:p>
            <a:pPr marL="109728" indent="0">
              <a:buNone/>
            </a:pPr>
            <a:endParaRPr lang="es-ES" sz="3200" b="1" dirty="0">
              <a:solidFill>
                <a:srgbClr val="FF0000"/>
              </a:solidFill>
              <a:latin typeface="+mj-lt"/>
            </a:endParaRPr>
          </a:p>
          <a:p>
            <a:pPr marL="109728" indent="0">
              <a:buNone/>
            </a:pPr>
            <a:endParaRPr lang="es-ES" sz="3200" b="1" dirty="0" smtClean="0">
              <a:solidFill>
                <a:srgbClr val="FF0000"/>
              </a:solidFill>
              <a:latin typeface="+mj-lt"/>
            </a:endParaRPr>
          </a:p>
          <a:p>
            <a:pPr marL="109728" indent="0">
              <a:buNone/>
            </a:pPr>
            <a:endParaRPr lang="es-ES" sz="3200" b="1" dirty="0">
              <a:solidFill>
                <a:srgbClr val="C00000"/>
              </a:solidFill>
              <a:latin typeface="+mj-lt"/>
            </a:endParaRPr>
          </a:p>
          <a:p>
            <a:pPr marL="109728" indent="0">
              <a:buNone/>
            </a:pPr>
            <a:r>
              <a:rPr lang="es-ES" sz="3200" b="1" dirty="0" err="1" smtClean="0">
                <a:solidFill>
                  <a:srgbClr val="C00000"/>
                </a:solidFill>
                <a:latin typeface="+mj-lt"/>
              </a:rPr>
              <a:t>Why</a:t>
            </a:r>
            <a:r>
              <a:rPr lang="es-ES" sz="3200" b="1" dirty="0" smtClean="0">
                <a:solidFill>
                  <a:srgbClr val="C00000"/>
                </a:solidFill>
                <a:latin typeface="+mj-lt"/>
              </a:rPr>
              <a:t> </a:t>
            </a:r>
            <a:r>
              <a:rPr lang="es-ES" sz="3200" b="1" dirty="0" err="1" smtClean="0">
                <a:solidFill>
                  <a:srgbClr val="C00000"/>
                </a:solidFill>
                <a:latin typeface="+mj-lt"/>
              </a:rPr>
              <a:t>action</a:t>
            </a:r>
            <a:r>
              <a:rPr lang="es-ES" sz="3200" b="1" dirty="0" smtClean="0">
                <a:solidFill>
                  <a:srgbClr val="C00000"/>
                </a:solidFill>
                <a:latin typeface="+mj-lt"/>
              </a:rPr>
              <a:t> </a:t>
            </a:r>
            <a:r>
              <a:rPr lang="es-ES" sz="3200" b="1" dirty="0" err="1" smtClean="0">
                <a:solidFill>
                  <a:srgbClr val="C00000"/>
                </a:solidFill>
                <a:latin typeface="+mj-lt"/>
              </a:rPr>
              <a:t>is</a:t>
            </a:r>
            <a:r>
              <a:rPr lang="es-ES" sz="3200" b="1" dirty="0" smtClean="0">
                <a:solidFill>
                  <a:srgbClr val="C00000"/>
                </a:solidFill>
                <a:latin typeface="+mj-lt"/>
              </a:rPr>
              <a:t> </a:t>
            </a:r>
            <a:r>
              <a:rPr lang="es-ES" sz="3200" b="1" dirty="0" err="1" smtClean="0">
                <a:solidFill>
                  <a:srgbClr val="C00000"/>
                </a:solidFill>
                <a:latin typeface="+mj-lt"/>
              </a:rPr>
              <a:t>needed</a:t>
            </a:r>
            <a:r>
              <a:rPr lang="es-ES" sz="3200" b="1" dirty="0" smtClean="0">
                <a:solidFill>
                  <a:srgbClr val="C00000"/>
                </a:solidFill>
                <a:latin typeface="+mj-lt"/>
              </a:rPr>
              <a:t>?</a:t>
            </a:r>
          </a:p>
          <a:p>
            <a:pPr marL="109728" indent="0">
              <a:buNone/>
            </a:pPr>
            <a:endParaRPr lang="es-ES" sz="3200" b="1" dirty="0">
              <a:solidFill>
                <a:srgbClr val="C00000"/>
              </a:solidFill>
              <a:latin typeface="+mj-lt"/>
            </a:endParaRPr>
          </a:p>
          <a:p>
            <a:pPr marL="624078" indent="-514350">
              <a:buAutoNum type="alphaLcParenR"/>
            </a:pPr>
            <a:r>
              <a:rPr lang="es-ES" sz="3200" b="1" dirty="0" err="1" smtClean="0">
                <a:solidFill>
                  <a:srgbClr val="2F1EB0"/>
                </a:solidFill>
                <a:latin typeface="+mj-lt"/>
              </a:rPr>
              <a:t>Under</a:t>
            </a:r>
            <a:r>
              <a:rPr lang="es-ES" sz="3200" b="1" dirty="0" smtClean="0">
                <a:solidFill>
                  <a:srgbClr val="2F1EB0"/>
                </a:solidFill>
                <a:latin typeface="+mj-lt"/>
              </a:rPr>
              <a:t> </a:t>
            </a:r>
            <a:r>
              <a:rPr lang="es-ES" sz="3200" b="1" dirty="0" err="1" smtClean="0">
                <a:solidFill>
                  <a:srgbClr val="2F1EB0"/>
                </a:solidFill>
                <a:latin typeface="+mj-lt"/>
              </a:rPr>
              <a:t>representation</a:t>
            </a:r>
            <a:r>
              <a:rPr lang="es-ES" sz="3200" b="1" dirty="0" smtClean="0">
                <a:solidFill>
                  <a:srgbClr val="2F1EB0"/>
                </a:solidFill>
                <a:latin typeface="+mj-lt"/>
              </a:rPr>
              <a:t> of </a:t>
            </a:r>
            <a:r>
              <a:rPr lang="es-ES" sz="3200" b="1" dirty="0" err="1" smtClean="0">
                <a:solidFill>
                  <a:srgbClr val="2F1EB0"/>
                </a:solidFill>
                <a:latin typeface="+mj-lt"/>
              </a:rPr>
              <a:t>women</a:t>
            </a:r>
            <a:r>
              <a:rPr lang="es-ES" sz="3200" b="1" dirty="0" smtClean="0">
                <a:solidFill>
                  <a:srgbClr val="2F1EB0"/>
                </a:solidFill>
                <a:latin typeface="+mj-lt"/>
              </a:rPr>
              <a:t> </a:t>
            </a:r>
          </a:p>
          <a:p>
            <a:pPr marL="624078" indent="-514350">
              <a:buAutoNum type="alphaLcParenR"/>
            </a:pPr>
            <a:r>
              <a:rPr lang="es-ES" sz="3200" b="1" dirty="0" err="1" smtClean="0">
                <a:solidFill>
                  <a:srgbClr val="2F1EB0"/>
                </a:solidFill>
                <a:latin typeface="+mj-lt"/>
              </a:rPr>
              <a:t>Bias</a:t>
            </a:r>
            <a:r>
              <a:rPr lang="es-ES" sz="3200" b="1" dirty="0" smtClean="0">
                <a:solidFill>
                  <a:srgbClr val="2F1EB0"/>
                </a:solidFill>
                <a:latin typeface="+mj-lt"/>
              </a:rPr>
              <a:t> </a:t>
            </a:r>
            <a:r>
              <a:rPr lang="es-ES" sz="3200" b="1" dirty="0" err="1" smtClean="0">
                <a:solidFill>
                  <a:srgbClr val="2F1EB0"/>
                </a:solidFill>
                <a:latin typeface="+mj-lt"/>
              </a:rPr>
              <a:t>science</a:t>
            </a:r>
            <a:endParaRPr lang="es-ES" sz="3200" b="1" dirty="0">
              <a:solidFill>
                <a:srgbClr val="2F1EB0"/>
              </a:solidFill>
              <a:latin typeface="+mj-lt"/>
            </a:endParaRPr>
          </a:p>
        </p:txBody>
      </p:sp>
    </p:spTree>
    <p:extLst>
      <p:ext uri="{BB962C8B-B14F-4D97-AF65-F5344CB8AC3E}">
        <p14:creationId xmlns:p14="http://schemas.microsoft.com/office/powerpoint/2010/main" val="139837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65138" y="1651000"/>
            <a:ext cx="8229600" cy="3529013"/>
          </a:xfrm>
        </p:spPr>
        <p:txBody>
          <a:bodyPr/>
          <a:lstStyle/>
          <a:p>
            <a:pPr marL="109728" indent="0" algn="ctr">
              <a:buNone/>
            </a:pPr>
            <a:r>
              <a:rPr lang="es-ES" altLang="en-US" dirty="0" err="1" smtClean="0">
                <a:solidFill>
                  <a:srgbClr val="800000"/>
                </a:solidFill>
              </a:rPr>
              <a:t>If</a:t>
            </a:r>
            <a:r>
              <a:rPr lang="es-ES" altLang="en-US" dirty="0" smtClean="0">
                <a:solidFill>
                  <a:srgbClr val="800000"/>
                </a:solidFill>
              </a:rPr>
              <a:t> </a:t>
            </a:r>
            <a:r>
              <a:rPr lang="es-ES" altLang="en-US" dirty="0" err="1" smtClean="0">
                <a:solidFill>
                  <a:srgbClr val="800000"/>
                </a:solidFill>
              </a:rPr>
              <a:t>you</a:t>
            </a:r>
            <a:r>
              <a:rPr lang="es-ES" altLang="en-US" dirty="0" smtClean="0">
                <a:solidFill>
                  <a:srgbClr val="800000"/>
                </a:solidFill>
              </a:rPr>
              <a:t> </a:t>
            </a:r>
            <a:r>
              <a:rPr lang="es-ES" altLang="en-US" dirty="0" err="1" smtClean="0">
                <a:solidFill>
                  <a:srgbClr val="800000"/>
                </a:solidFill>
              </a:rPr>
              <a:t>want</a:t>
            </a:r>
            <a:r>
              <a:rPr lang="es-ES" altLang="en-US" dirty="0" smtClean="0">
                <a:solidFill>
                  <a:srgbClr val="800000"/>
                </a:solidFill>
              </a:rPr>
              <a:t> to </a:t>
            </a:r>
            <a:r>
              <a:rPr lang="es-ES" altLang="en-US" dirty="0" err="1" smtClean="0">
                <a:solidFill>
                  <a:srgbClr val="800000"/>
                </a:solidFill>
              </a:rPr>
              <a:t>ask</a:t>
            </a:r>
            <a:r>
              <a:rPr lang="es-ES" altLang="en-US" dirty="0" smtClean="0">
                <a:solidFill>
                  <a:srgbClr val="800000"/>
                </a:solidFill>
              </a:rPr>
              <a:t> </a:t>
            </a:r>
            <a:r>
              <a:rPr lang="es-ES" altLang="en-US" dirty="0" err="1" smtClean="0">
                <a:solidFill>
                  <a:srgbClr val="800000"/>
                </a:solidFill>
              </a:rPr>
              <a:t>for</a:t>
            </a:r>
            <a:r>
              <a:rPr lang="es-ES" altLang="en-US" dirty="0" smtClean="0">
                <a:solidFill>
                  <a:srgbClr val="800000"/>
                </a:solidFill>
              </a:rPr>
              <a:t> a </a:t>
            </a:r>
            <a:r>
              <a:rPr lang="es-ES" altLang="en-US" dirty="0" err="1" smtClean="0">
                <a:solidFill>
                  <a:srgbClr val="800000"/>
                </a:solidFill>
              </a:rPr>
              <a:t>publication</a:t>
            </a:r>
            <a:r>
              <a:rPr lang="es-ES" altLang="en-US" dirty="0" smtClean="0">
                <a:solidFill>
                  <a:srgbClr val="800000"/>
                </a:solidFill>
              </a:rPr>
              <a:t>:  </a:t>
            </a:r>
            <a:endParaRPr lang="en-GB" altLang="en-US" dirty="0" smtClean="0">
              <a:solidFill>
                <a:srgbClr val="800000"/>
              </a:solidFill>
            </a:endParaRP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075" y="2333625"/>
            <a:ext cx="2049463" cy="282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5392738"/>
            <a:ext cx="71151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6938" y="2565400"/>
            <a:ext cx="17367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88" y="2643188"/>
            <a:ext cx="1674812"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08788" y="2555875"/>
            <a:ext cx="17240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379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idx="4294967295"/>
          </p:nvPr>
        </p:nvSpPr>
        <p:spPr>
          <a:xfrm>
            <a:off x="0" y="1143000"/>
            <a:ext cx="8229600" cy="1066800"/>
          </a:xfrm>
        </p:spPr>
        <p:txBody>
          <a:bodyPr/>
          <a:lstStyle/>
          <a:p>
            <a:pPr algn="ctr"/>
            <a:r>
              <a:rPr lang="en-GB" altLang="en-US" smtClean="0">
                <a:solidFill>
                  <a:srgbClr val="901481"/>
                </a:solidFill>
              </a:rPr>
              <a:t>Science: it's a girl thing</a:t>
            </a:r>
          </a:p>
        </p:txBody>
      </p:sp>
      <p:pic>
        <p:nvPicPr>
          <p:cNvPr id="29699" name="Content Placeholder 6"/>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2757488"/>
            <a:ext cx="8105775" cy="3000375"/>
          </a:xfrm>
        </p:spPr>
      </p:pic>
    </p:spTree>
    <p:extLst>
      <p:ext uri="{BB962C8B-B14F-4D97-AF65-F5344CB8AC3E}">
        <p14:creationId xmlns:p14="http://schemas.microsoft.com/office/powerpoint/2010/main" val="2208039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en-GB" altLang="en-US" smtClean="0"/>
              <a:t>Scientix</a:t>
            </a:r>
          </a:p>
        </p:txBody>
      </p:sp>
      <p:pic>
        <p:nvPicPr>
          <p:cNvPr id="3072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2633663"/>
            <a:ext cx="6096000" cy="3246437"/>
          </a:xfrm>
        </p:spPr>
      </p:pic>
    </p:spTree>
    <p:extLst>
      <p:ext uri="{BB962C8B-B14F-4D97-AF65-F5344CB8AC3E}">
        <p14:creationId xmlns:p14="http://schemas.microsoft.com/office/powerpoint/2010/main" val="980856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lstStyle/>
          <a:p>
            <a:endParaRPr lang="es-ES"/>
          </a:p>
        </p:txBody>
      </p:sp>
    </p:spTree>
    <p:extLst>
      <p:ext uri="{BB962C8B-B14F-4D97-AF65-F5344CB8AC3E}">
        <p14:creationId xmlns:p14="http://schemas.microsoft.com/office/powerpoint/2010/main" val="21607952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n-US" dirty="0" smtClean="0">
                <a:hlinkClick r:id="rId4"/>
              </a:rPr>
              <a:t>capitolina.diaz@uv.es</a:t>
            </a:r>
            <a:r>
              <a:rPr lang="en-US" dirty="0" smtClean="0"/>
              <a:t/>
            </a:r>
            <a:br>
              <a:rPr lang="en-US" dirty="0" smtClean="0"/>
            </a:br>
            <a:r>
              <a:rPr lang="en-US" dirty="0" smtClean="0"/>
              <a:t>www.amit-es.org</a:t>
            </a:r>
            <a:endParaRPr lang="en-US" dirty="0"/>
          </a:p>
        </p:txBody>
      </p:sp>
      <p:sp>
        <p:nvSpPr>
          <p:cNvPr id="6" name="5 Subtítulo"/>
          <p:cNvSpPr>
            <a:spLocks noGrp="1"/>
          </p:cNvSpPr>
          <p:nvPr>
            <p:ph type="subTitle" idx="1"/>
          </p:nvPr>
        </p:nvSpPr>
        <p:spPr/>
        <p:txBody>
          <a:bodyPr/>
          <a:lstStyle/>
          <a:p>
            <a:endParaRPr lang="en-US" dirty="0" smtClean="0"/>
          </a:p>
          <a:p>
            <a:endParaRPr lang="en-US" dirty="0"/>
          </a:p>
        </p:txBody>
      </p:sp>
      <p:pic>
        <p:nvPicPr>
          <p:cNvPr id="4" name="Picture 6" descr="AMITgiff"/>
          <p:cNvPicPr>
            <a:picLocks noChangeAspect="1" noChangeArrowheads="1"/>
          </p:cNvPicPr>
          <p:nvPr/>
        </p:nvPicPr>
        <p:blipFill>
          <a:blip r:embed="rId5" cstate="print"/>
          <a:srcRect/>
          <a:stretch>
            <a:fillRect/>
          </a:stretch>
        </p:blipFill>
        <p:spPr>
          <a:xfrm>
            <a:off x="6781800" y="4969556"/>
            <a:ext cx="2362200" cy="1855787"/>
          </a:xfrm>
          <a:prstGeom prst="rect">
            <a:avLst/>
          </a:prstGeom>
        </p:spPr>
      </p:pic>
      <p:pic>
        <p:nvPicPr>
          <p:cNvPr id="7" name="Picture 2" descr="http://www.uv.es/~sociolog/imatges/escut.gif"/>
          <p:cNvPicPr/>
          <p:nvPr/>
        </p:nvPicPr>
        <p:blipFill>
          <a:blip r:embed="rId6" r:link="rId7" cstate="print"/>
          <a:srcRect/>
          <a:stretch>
            <a:fillRect/>
          </a:stretch>
        </p:blipFill>
        <p:spPr bwMode="auto">
          <a:xfrm>
            <a:off x="228600" y="4969556"/>
            <a:ext cx="1981200" cy="1775984"/>
          </a:xfrm>
          <a:prstGeom prst="rect">
            <a:avLst/>
          </a:prstGeom>
          <a:noFill/>
        </p:spPr>
      </p:pic>
      <p:graphicFrame>
        <p:nvGraphicFramePr>
          <p:cNvPr id="8" name="Objeto 7"/>
          <p:cNvGraphicFramePr>
            <a:graphicFrameLocks noChangeAspect="1"/>
          </p:cNvGraphicFramePr>
          <p:nvPr>
            <p:extLst>
              <p:ext uri="{D42A27DB-BD31-4B8C-83A1-F6EECF244321}">
                <p14:modId xmlns:p14="http://schemas.microsoft.com/office/powerpoint/2010/main" val="66554199"/>
              </p:ext>
            </p:extLst>
          </p:nvPr>
        </p:nvGraphicFramePr>
        <p:xfrm>
          <a:off x="2758750" y="5486400"/>
          <a:ext cx="3413449" cy="1128713"/>
        </p:xfrm>
        <a:graphic>
          <a:graphicData uri="http://schemas.openxmlformats.org/presentationml/2006/ole">
            <mc:AlternateContent xmlns:mc="http://schemas.openxmlformats.org/markup-compatibility/2006">
              <mc:Choice xmlns:v="urn:schemas-microsoft-com:vml" Requires="v">
                <p:oleObj spid="_x0000_s1088" r:id="rId8" imgW="2852745" imgH="941786" progId="Unknown">
                  <p:embed/>
                </p:oleObj>
              </mc:Choice>
              <mc:Fallback>
                <p:oleObj r:id="rId8" imgW="2852745" imgH="941786" progId="Unknown">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8750" y="5486400"/>
                        <a:ext cx="3413449" cy="1128713"/>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00113"/>
            <a:ext cx="8763000" cy="76200"/>
          </a:xfrm>
        </p:spPr>
        <p:txBody>
          <a:bodyPr>
            <a:noAutofit/>
          </a:bodyPr>
          <a:lstStyle/>
          <a:p>
            <a:endParaRPr lang="es-ES" sz="800" dirty="0"/>
          </a:p>
        </p:txBody>
      </p:sp>
      <p:sp>
        <p:nvSpPr>
          <p:cNvPr id="3" name="Marcador de texto 2"/>
          <p:cNvSpPr>
            <a:spLocks noGrp="1"/>
          </p:cNvSpPr>
          <p:nvPr>
            <p:ph type="body" idx="1"/>
          </p:nvPr>
        </p:nvSpPr>
        <p:spPr>
          <a:xfrm>
            <a:off x="228600" y="173887"/>
            <a:ext cx="4041648" cy="45719"/>
          </a:xfrm>
        </p:spPr>
        <p:txBody>
          <a:bodyPr/>
          <a:lstStyle/>
          <a:p>
            <a:endParaRPr lang="es-ES" dirty="0"/>
          </a:p>
        </p:txBody>
      </p:sp>
      <p:sp>
        <p:nvSpPr>
          <p:cNvPr id="4" name="Marcador de texto 3"/>
          <p:cNvSpPr>
            <a:spLocks noGrp="1"/>
          </p:cNvSpPr>
          <p:nvPr>
            <p:ph type="body" sz="half" idx="3"/>
          </p:nvPr>
        </p:nvSpPr>
        <p:spPr>
          <a:xfrm>
            <a:off x="3733800" y="151027"/>
            <a:ext cx="4041775" cy="45719"/>
          </a:xfrm>
        </p:spPr>
        <p:txBody>
          <a:bodyPr/>
          <a:lstStyle/>
          <a:p>
            <a:endParaRPr lang="es-ES" sz="800" dirty="0"/>
          </a:p>
        </p:txBody>
      </p:sp>
      <p:sp>
        <p:nvSpPr>
          <p:cNvPr id="6" name="Marcador de contenido 5"/>
          <p:cNvSpPr>
            <a:spLocks noGrp="1"/>
          </p:cNvSpPr>
          <p:nvPr>
            <p:ph sz="quarter" idx="4"/>
          </p:nvPr>
        </p:nvSpPr>
        <p:spPr>
          <a:xfrm>
            <a:off x="2209800" y="381000"/>
            <a:ext cx="6934200" cy="6477000"/>
          </a:xfrm>
        </p:spPr>
        <p:txBody>
          <a:bodyPr>
            <a:noAutofit/>
          </a:bodyPr>
          <a:lstStyle/>
          <a:p>
            <a:pPr marL="109728" indent="0">
              <a:buNone/>
            </a:pPr>
            <a:r>
              <a:rPr lang="es-ES" sz="2800" dirty="0" smtClean="0"/>
              <a:t>“</a:t>
            </a:r>
            <a:r>
              <a:rPr lang="es-ES" sz="2800" dirty="0" err="1" smtClean="0"/>
              <a:t>The</a:t>
            </a:r>
            <a:r>
              <a:rPr lang="es-ES" sz="2800" dirty="0" smtClean="0"/>
              <a:t> </a:t>
            </a:r>
            <a:r>
              <a:rPr lang="es-ES" sz="2800" dirty="0" err="1"/>
              <a:t>under-representation</a:t>
            </a:r>
            <a:r>
              <a:rPr lang="es-ES" sz="2800" dirty="0"/>
              <a:t> </a:t>
            </a:r>
            <a:r>
              <a:rPr lang="es-ES" sz="2800" dirty="0" smtClean="0"/>
              <a:t>of </a:t>
            </a:r>
            <a:r>
              <a:rPr lang="en-US" sz="2800" dirty="0" smtClean="0"/>
              <a:t>women </a:t>
            </a:r>
            <a:r>
              <a:rPr lang="en-US" sz="2800" dirty="0"/>
              <a:t>deprives them of the opportunity to contribute towards research and innovation on </a:t>
            </a:r>
            <a:r>
              <a:rPr lang="en-US" sz="2800" dirty="0" smtClean="0"/>
              <a:t>an equal </a:t>
            </a:r>
            <a:r>
              <a:rPr lang="en-US" sz="2800" dirty="0"/>
              <a:t>footing; and, given the different perspectives that women bring, the quality of research </a:t>
            </a:r>
            <a:r>
              <a:rPr lang="en-US" sz="2800" dirty="0" smtClean="0"/>
              <a:t>and </a:t>
            </a:r>
            <a:r>
              <a:rPr lang="es-ES" sz="2800" dirty="0" err="1" smtClean="0"/>
              <a:t>innovation</a:t>
            </a:r>
            <a:r>
              <a:rPr lang="es-ES" sz="2800" dirty="0" smtClean="0"/>
              <a:t> </a:t>
            </a:r>
            <a:r>
              <a:rPr lang="es-ES" sz="2800" dirty="0" err="1"/>
              <a:t>suffers</a:t>
            </a:r>
            <a:r>
              <a:rPr lang="es-ES" sz="2800" dirty="0"/>
              <a:t> as </a:t>
            </a:r>
            <a:r>
              <a:rPr lang="es-ES" sz="2800" dirty="0" err="1"/>
              <a:t>well</a:t>
            </a:r>
            <a:r>
              <a:rPr lang="es-ES" sz="2800" dirty="0" smtClean="0"/>
              <a:t>.”</a:t>
            </a:r>
          </a:p>
          <a:p>
            <a:pPr marL="109728" indent="0">
              <a:buNone/>
            </a:pPr>
            <a:endParaRPr lang="es-ES" sz="2800" dirty="0" smtClean="0"/>
          </a:p>
          <a:p>
            <a:pPr marL="109728" indent="0">
              <a:buNone/>
            </a:pPr>
            <a:r>
              <a:rPr lang="es-ES" sz="2800" dirty="0" smtClean="0"/>
              <a:t>“</a:t>
            </a:r>
            <a:r>
              <a:rPr lang="es-ES" sz="2800" dirty="0" err="1" smtClean="0"/>
              <a:t>Gender</a:t>
            </a:r>
            <a:r>
              <a:rPr lang="es-ES" sz="2800" dirty="0" smtClean="0"/>
              <a:t> </a:t>
            </a:r>
            <a:r>
              <a:rPr lang="en-US" sz="2800" dirty="0" smtClean="0"/>
              <a:t>imbalance </a:t>
            </a:r>
            <a:r>
              <a:rPr lang="en-US" sz="2800" dirty="0"/>
              <a:t>in research is not a self-correcting phenomenon and so we must redouble our efforts</a:t>
            </a:r>
            <a:r>
              <a:rPr lang="en-US" sz="2800" dirty="0" smtClean="0"/>
              <a:t>.</a:t>
            </a:r>
            <a:endParaRPr lang="en-US" sz="2800" dirty="0"/>
          </a:p>
          <a:p>
            <a:pPr marL="109728" indent="0">
              <a:buNone/>
            </a:pPr>
            <a:r>
              <a:rPr lang="en-US" sz="2800" dirty="0"/>
              <a:t>This is why I have pushed hard to ensure that the promotion of gender equality is an </a:t>
            </a:r>
            <a:r>
              <a:rPr lang="en-US" sz="2800" dirty="0" smtClean="0"/>
              <a:t>integral part </a:t>
            </a:r>
            <a:r>
              <a:rPr lang="en-US" sz="2800" dirty="0"/>
              <a:t>of the </a:t>
            </a:r>
            <a:r>
              <a:rPr lang="en-US" sz="2800" dirty="0" smtClean="0"/>
              <a:t> UE </a:t>
            </a:r>
            <a:r>
              <a:rPr lang="en-US" sz="2800" dirty="0"/>
              <a:t>strategy to establish the </a:t>
            </a:r>
            <a:r>
              <a:rPr lang="en-US" sz="2800" dirty="0" smtClean="0"/>
              <a:t>ERA”</a:t>
            </a:r>
            <a:endParaRPr lang="es-ES" sz="2800" dirty="0"/>
          </a:p>
        </p:txBody>
      </p:sp>
      <p:pic>
        <p:nvPicPr>
          <p:cNvPr id="7" name="Picture 2" descr="C:\Users\Lina\Desktop\comisaria.jpg"/>
          <p:cNvPicPr>
            <a:picLocks noGrp="1" noChangeAspect="1" noChangeArrowheads="1"/>
          </p:cNvPicPr>
          <p:nvPr>
            <p:ph sz="quarter" idx="2"/>
          </p:nvPr>
        </p:nvPicPr>
        <p:blipFill>
          <a:blip r:embed="rId3" cstate="print"/>
          <a:srcRect/>
          <a:stretch>
            <a:fillRect/>
          </a:stretch>
        </p:blipFill>
        <p:spPr bwMode="auto">
          <a:xfrm>
            <a:off x="129585" y="2667000"/>
            <a:ext cx="2156415" cy="1701800"/>
          </a:xfrm>
          <a:prstGeom prst="rect">
            <a:avLst/>
          </a:prstGeom>
          <a:noFill/>
        </p:spPr>
      </p:pic>
      <p:sp>
        <p:nvSpPr>
          <p:cNvPr id="8" name="Rectángulo 7"/>
          <p:cNvSpPr/>
          <p:nvPr/>
        </p:nvSpPr>
        <p:spPr>
          <a:xfrm rot="10800000" flipV="1">
            <a:off x="0" y="5043101"/>
            <a:ext cx="3657600" cy="646331"/>
          </a:xfrm>
          <a:prstGeom prst="rect">
            <a:avLst/>
          </a:prstGeom>
        </p:spPr>
        <p:txBody>
          <a:bodyPr wrap="square">
            <a:spAutoFit/>
          </a:bodyPr>
          <a:lstStyle/>
          <a:p>
            <a:r>
              <a:rPr lang="en-US" b="1" dirty="0" err="1">
                <a:solidFill>
                  <a:srgbClr val="002060"/>
                </a:solidFill>
              </a:rPr>
              <a:t>Máire</a:t>
            </a:r>
            <a:r>
              <a:rPr lang="en-US" b="1" dirty="0">
                <a:solidFill>
                  <a:srgbClr val="002060"/>
                </a:solidFill>
              </a:rPr>
              <a:t> </a:t>
            </a:r>
            <a:endParaRPr lang="en-US" b="1" dirty="0" smtClean="0">
              <a:solidFill>
                <a:srgbClr val="002060"/>
              </a:solidFill>
            </a:endParaRPr>
          </a:p>
          <a:p>
            <a:r>
              <a:rPr lang="en-US" b="1" dirty="0" err="1" smtClean="0">
                <a:solidFill>
                  <a:srgbClr val="002060"/>
                </a:solidFill>
              </a:rPr>
              <a:t>Geoghegan</a:t>
            </a:r>
            <a:r>
              <a:rPr lang="en-US" b="1" dirty="0" smtClean="0">
                <a:solidFill>
                  <a:srgbClr val="002060"/>
                </a:solidFill>
              </a:rPr>
              <a:t>-Quinn </a:t>
            </a:r>
            <a:endParaRPr lang="es-ES" b="1" dirty="0">
              <a:solidFill>
                <a:srgbClr val="002060"/>
              </a:solidFill>
            </a:endParaRPr>
          </a:p>
        </p:txBody>
      </p:sp>
    </p:spTree>
    <p:extLst>
      <p:ext uri="{BB962C8B-B14F-4D97-AF65-F5344CB8AC3E}">
        <p14:creationId xmlns:p14="http://schemas.microsoft.com/office/powerpoint/2010/main" val="105899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6200" y="533400"/>
            <a:ext cx="8839200" cy="990600"/>
          </a:xfrm>
        </p:spPr>
        <p:txBody>
          <a:bodyPr>
            <a:normAutofit/>
          </a:bodyPr>
          <a:lstStyle/>
          <a:p>
            <a:pPr algn="ctr"/>
            <a:r>
              <a:rPr lang="en-US" sz="2400" dirty="0" smtClean="0">
                <a:solidFill>
                  <a:srgbClr val="7030A0"/>
                </a:solidFill>
              </a:rPr>
              <a:t>Proportion of men and woman in a typical academic career, students and academic staff.  EU 27, 2002-2010.</a:t>
            </a:r>
            <a:endParaRPr lang="en-US" sz="2400" dirty="0">
              <a:solidFill>
                <a:srgbClr val="7030A0"/>
              </a:solidFill>
            </a:endParaRPr>
          </a:p>
        </p:txBody>
      </p:sp>
      <p:pic>
        <p:nvPicPr>
          <p:cNvPr id="7" name="Picture 2"/>
          <p:cNvPicPr>
            <a:picLocks noGrp="1" noChangeAspect="1" noChangeArrowheads="1"/>
          </p:cNvPicPr>
          <p:nvPr>
            <p:ph idx="1"/>
          </p:nvPr>
        </p:nvPicPr>
        <p:blipFill>
          <a:blip r:embed="rId3" cstate="print"/>
          <a:srcRect/>
          <a:stretch>
            <a:fillRect/>
          </a:stretch>
        </p:blipFill>
        <p:spPr bwMode="auto">
          <a:xfrm>
            <a:off x="990600" y="1600200"/>
            <a:ext cx="6705599" cy="4973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609600"/>
            <a:ext cx="8458200" cy="762000"/>
          </a:xfrm>
        </p:spPr>
        <p:txBody>
          <a:bodyPr>
            <a:normAutofit fontScale="90000"/>
          </a:bodyPr>
          <a:lstStyle/>
          <a:p>
            <a:r>
              <a:rPr lang="es-ES" sz="2400" dirty="0" smtClean="0"/>
              <a:t/>
            </a:r>
            <a:br>
              <a:rPr lang="es-ES" sz="2400" dirty="0" smtClean="0"/>
            </a:br>
            <a:r>
              <a:rPr lang="es-ES_tradnl" sz="2700" dirty="0" err="1" smtClean="0"/>
              <a:t>Proportion</a:t>
            </a:r>
            <a:r>
              <a:rPr lang="es-ES_tradnl" sz="2700" dirty="0" smtClean="0"/>
              <a:t> of </a:t>
            </a:r>
            <a:r>
              <a:rPr lang="es-ES_tradnl" sz="2700" dirty="0" err="1" smtClean="0"/>
              <a:t>men</a:t>
            </a:r>
            <a:r>
              <a:rPr lang="es-ES_tradnl" sz="2700" dirty="0" smtClean="0"/>
              <a:t> and </a:t>
            </a:r>
            <a:r>
              <a:rPr lang="es-ES_tradnl" sz="2700" dirty="0" err="1" smtClean="0"/>
              <a:t>women</a:t>
            </a:r>
            <a:r>
              <a:rPr lang="es-ES_tradnl" sz="2700" dirty="0" smtClean="0"/>
              <a:t> (</a:t>
            </a:r>
            <a:r>
              <a:rPr lang="es-ES_tradnl" sz="2700" dirty="0" err="1" smtClean="0"/>
              <a:t>Science</a:t>
            </a:r>
            <a:r>
              <a:rPr lang="es-ES_tradnl" sz="2700" dirty="0" smtClean="0"/>
              <a:t> and </a:t>
            </a:r>
            <a:r>
              <a:rPr lang="es-ES_tradnl" sz="2700" dirty="0" err="1" smtClean="0"/>
              <a:t>Engineering</a:t>
            </a:r>
            <a:r>
              <a:rPr lang="es-ES_tradnl" sz="2700" dirty="0" smtClean="0"/>
              <a:t>) in a </a:t>
            </a:r>
            <a:r>
              <a:rPr lang="es-ES_tradnl" sz="2700" dirty="0" err="1" smtClean="0"/>
              <a:t>typical</a:t>
            </a:r>
            <a:r>
              <a:rPr lang="es-ES_tradnl" sz="2700" dirty="0" smtClean="0"/>
              <a:t> </a:t>
            </a:r>
            <a:r>
              <a:rPr lang="es-ES_tradnl" sz="2700" dirty="0" err="1" smtClean="0"/>
              <a:t>academic</a:t>
            </a:r>
            <a:r>
              <a:rPr lang="es-ES_tradnl" sz="2700" dirty="0" smtClean="0"/>
              <a:t> </a:t>
            </a:r>
            <a:r>
              <a:rPr lang="es-ES_tradnl" sz="2700" dirty="0" err="1" smtClean="0"/>
              <a:t>career</a:t>
            </a:r>
            <a:r>
              <a:rPr lang="es-ES_tradnl" sz="2700" dirty="0" smtClean="0"/>
              <a:t>. EU 27</a:t>
            </a:r>
            <a:r>
              <a:rPr lang="es-ES" dirty="0" smtClean="0"/>
              <a:t/>
            </a:r>
            <a:br>
              <a:rPr lang="es-ES" dirty="0" smtClean="0"/>
            </a:br>
            <a:endParaRPr lang="en-US" dirty="0"/>
          </a:p>
        </p:txBody>
      </p:sp>
      <p:pic>
        <p:nvPicPr>
          <p:cNvPr id="4" name="Picture 3"/>
          <p:cNvPicPr>
            <a:picLocks noGrp="1" noChangeAspect="1" noChangeArrowheads="1"/>
          </p:cNvPicPr>
          <p:nvPr>
            <p:ph idx="1"/>
          </p:nvPr>
        </p:nvPicPr>
        <p:blipFill>
          <a:blip r:embed="rId3" cstate="print"/>
          <a:srcRect/>
          <a:stretch>
            <a:fillRect/>
          </a:stretch>
        </p:blipFill>
        <p:spPr bwMode="auto">
          <a:xfrm>
            <a:off x="762000" y="1676400"/>
            <a:ext cx="7315200" cy="489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81600"/>
          </a:xfrm>
          <a:prstGeom prst="rect">
            <a:avLst/>
          </a:prstGeom>
          <a:noFill/>
        </p:spPr>
      </p:pic>
      <p:sp>
        <p:nvSpPr>
          <p:cNvPr id="3" name="Rectángulo 2"/>
          <p:cNvSpPr/>
          <p:nvPr/>
        </p:nvSpPr>
        <p:spPr>
          <a:xfrm>
            <a:off x="76200" y="457201"/>
            <a:ext cx="8382000" cy="388696"/>
          </a:xfrm>
          <a:prstGeom prst="rect">
            <a:avLst/>
          </a:prstGeom>
        </p:spPr>
        <p:txBody>
          <a:bodyPr wrap="square">
            <a:spAutoFit/>
          </a:bodyPr>
          <a:lstStyle/>
          <a:p>
            <a:pPr>
              <a:lnSpc>
                <a:spcPct val="107000"/>
              </a:lnSpc>
              <a:spcAft>
                <a:spcPts val="0"/>
              </a:spcAft>
            </a:pPr>
            <a:r>
              <a:rPr lang="es-ES" b="1" dirty="0" err="1" smtClean="0">
                <a:solidFill>
                  <a:srgbClr val="292A25"/>
                </a:solidFill>
                <a:latin typeface="Arial" panose="020B0604020202020204" pitchFamily="34" charset="0"/>
                <a:ea typeface="Times New Roman" panose="02020603050405020304" pitchFamily="18" charset="0"/>
                <a:cs typeface="Times New Roman" panose="02020603050405020304" pitchFamily="18" charset="0"/>
              </a:rPr>
              <a:t>Academic</a:t>
            </a:r>
            <a:r>
              <a:rPr lang="es-ES" b="1" dirty="0" smtClean="0">
                <a:solidFill>
                  <a:srgbClr val="292A25"/>
                </a:solidFill>
                <a:latin typeface="Arial" panose="020B0604020202020204" pitchFamily="34" charset="0"/>
                <a:ea typeface="Times New Roman" panose="02020603050405020304" pitchFamily="18" charset="0"/>
                <a:cs typeface="Times New Roman" panose="02020603050405020304" pitchFamily="18" charset="0"/>
              </a:rPr>
              <a:t> staff </a:t>
            </a:r>
            <a:r>
              <a:rPr lang="es-ES" b="1" dirty="0" err="1" smtClean="0">
                <a:solidFill>
                  <a:srgbClr val="292A25"/>
                </a:solidFill>
                <a:latin typeface="Arial" panose="020B0604020202020204" pitchFamily="34" charset="0"/>
                <a:ea typeface="Times New Roman" panose="02020603050405020304" pitchFamily="18" charset="0"/>
                <a:cs typeface="Times New Roman" panose="02020603050405020304" pitchFamily="18" charset="0"/>
              </a:rPr>
              <a:t>University</a:t>
            </a:r>
            <a:r>
              <a:rPr lang="es-ES" b="1" dirty="0" smtClean="0">
                <a:solidFill>
                  <a:srgbClr val="292A25"/>
                </a:solidFill>
                <a:latin typeface="Arial" panose="020B0604020202020204" pitchFamily="34" charset="0"/>
                <a:ea typeface="Times New Roman" panose="02020603050405020304" pitchFamily="18" charset="0"/>
                <a:cs typeface="Times New Roman" panose="02020603050405020304" pitchFamily="18" charset="0"/>
              </a:rPr>
              <a:t> of Valencia </a:t>
            </a:r>
            <a:r>
              <a:rPr lang="es-ES" b="1" dirty="0" err="1" smtClean="0">
                <a:solidFill>
                  <a:srgbClr val="292A25"/>
                </a:solidFill>
                <a:latin typeface="Arial" panose="020B0604020202020204" pitchFamily="34" charset="0"/>
                <a:ea typeface="Times New Roman" panose="02020603050405020304" pitchFamily="18" charset="0"/>
                <a:cs typeface="Times New Roman" panose="02020603050405020304" pitchFamily="18" charset="0"/>
              </a:rPr>
              <a:t>by</a:t>
            </a:r>
            <a:r>
              <a:rPr lang="es-ES" b="1" dirty="0" smtClean="0">
                <a:solidFill>
                  <a:srgbClr val="292A25"/>
                </a:solidFill>
                <a:latin typeface="Arial" panose="020B0604020202020204" pitchFamily="34" charset="0"/>
                <a:ea typeface="Times New Roman" panose="02020603050405020304" pitchFamily="18" charset="0"/>
                <a:cs typeface="Times New Roman" panose="02020603050405020304" pitchFamily="18" charset="0"/>
              </a:rPr>
              <a:t> </a:t>
            </a:r>
            <a:r>
              <a:rPr lang="es-ES" b="1" dirty="0" err="1" smtClean="0">
                <a:solidFill>
                  <a:srgbClr val="292A25"/>
                </a:solidFill>
                <a:latin typeface="Arial" panose="020B0604020202020204" pitchFamily="34" charset="0"/>
                <a:ea typeface="Times New Roman" panose="02020603050405020304" pitchFamily="18" charset="0"/>
                <a:cs typeface="Times New Roman" panose="02020603050405020304" pitchFamily="18" charset="0"/>
              </a:rPr>
              <a:t>categories</a:t>
            </a:r>
            <a:r>
              <a:rPr lang="es-ES" b="1" dirty="0" smtClean="0">
                <a:solidFill>
                  <a:srgbClr val="292A25"/>
                </a:solidFill>
                <a:latin typeface="Arial" panose="020B0604020202020204" pitchFamily="34" charset="0"/>
                <a:ea typeface="Times New Roman" panose="02020603050405020304" pitchFamily="18" charset="0"/>
                <a:cs typeface="Times New Roman" panose="02020603050405020304" pitchFamily="18" charset="0"/>
              </a:rPr>
              <a:t> (2007 y 2014).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1365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m Cells: Analyzing Sex"/>
          <p:cNvPicPr>
            <a:picLocks noChangeAspect="1" noChangeArrowheads="1"/>
          </p:cNvPicPr>
          <p:nvPr/>
        </p:nvPicPr>
        <p:blipFill>
          <a:blip r:embed="rId3" cstate="print"/>
          <a:srcRect/>
          <a:stretch>
            <a:fillRect/>
          </a:stretch>
        </p:blipFill>
        <p:spPr bwMode="auto">
          <a:xfrm>
            <a:off x="0" y="990600"/>
            <a:ext cx="1809750" cy="1771651"/>
          </a:xfrm>
          <a:prstGeom prst="rect">
            <a:avLst/>
          </a:prstGeom>
          <a:noFill/>
        </p:spPr>
      </p:pic>
      <p:sp>
        <p:nvSpPr>
          <p:cNvPr id="4" name="3 Rectángulo"/>
          <p:cNvSpPr/>
          <p:nvPr/>
        </p:nvSpPr>
        <p:spPr>
          <a:xfrm>
            <a:off x="2209800" y="762000"/>
            <a:ext cx="6934200" cy="1323439"/>
          </a:xfrm>
          <a:prstGeom prst="rect">
            <a:avLst/>
          </a:prstGeom>
        </p:spPr>
        <p:txBody>
          <a:bodyPr wrap="square">
            <a:spAutoFit/>
          </a:bodyPr>
          <a:lstStyle/>
          <a:p>
            <a:pPr lvl="0" fontAlgn="base">
              <a:spcBef>
                <a:spcPct val="0"/>
              </a:spcBef>
              <a:spcAft>
                <a:spcPct val="0"/>
              </a:spcAft>
            </a:pPr>
            <a:r>
              <a:rPr lang="es-ES" sz="3200" b="1" dirty="0" smtClean="0">
                <a:solidFill>
                  <a:schemeClr val="tx1">
                    <a:lumMod val="85000"/>
                    <a:lumOff val="15000"/>
                  </a:schemeClr>
                </a:solidFill>
                <a:latin typeface="Arial" charset="0"/>
                <a:cs typeface="Arial" charset="0"/>
              </a:rPr>
              <a:t>BIAS  SCIENCE </a:t>
            </a:r>
            <a:endParaRPr lang="es-ES" sz="2400" b="1" dirty="0" smtClean="0">
              <a:solidFill>
                <a:srgbClr val="C00000"/>
              </a:solidFill>
              <a:latin typeface="Arial" charset="0"/>
              <a:cs typeface="Arial" charset="0"/>
            </a:endParaRPr>
          </a:p>
          <a:p>
            <a:pPr lvl="0" fontAlgn="base">
              <a:spcBef>
                <a:spcPct val="0"/>
              </a:spcBef>
              <a:spcAft>
                <a:spcPct val="0"/>
              </a:spcAft>
            </a:pPr>
            <a:r>
              <a:rPr lang="es-ES" sz="2400" b="1" u="sng" dirty="0" err="1" smtClean="0">
                <a:solidFill>
                  <a:srgbClr val="C00000"/>
                </a:solidFill>
                <a:latin typeface="Arial" charset="0"/>
                <a:cs typeface="Arial" charset="0"/>
              </a:rPr>
              <a:t>Stem</a:t>
            </a:r>
            <a:r>
              <a:rPr lang="es-ES" sz="2400" b="1" u="sng" dirty="0" smtClean="0">
                <a:solidFill>
                  <a:srgbClr val="C00000"/>
                </a:solidFill>
                <a:latin typeface="Arial" charset="0"/>
                <a:cs typeface="Arial" charset="0"/>
              </a:rPr>
              <a:t> </a:t>
            </a:r>
            <a:r>
              <a:rPr lang="es-ES" sz="2400" b="1" u="sng" dirty="0" err="1" smtClean="0">
                <a:solidFill>
                  <a:srgbClr val="C00000"/>
                </a:solidFill>
                <a:latin typeface="Arial" charset="0"/>
                <a:cs typeface="Arial" charset="0"/>
              </a:rPr>
              <a:t>cells</a:t>
            </a:r>
            <a:r>
              <a:rPr lang="es-ES" sz="2400" b="1" u="sng" dirty="0" smtClean="0">
                <a:solidFill>
                  <a:srgbClr val="C00000"/>
                </a:solidFill>
                <a:latin typeface="Arial" charset="0"/>
                <a:cs typeface="Arial" charset="0"/>
              </a:rPr>
              <a:t>: </a:t>
            </a:r>
            <a:r>
              <a:rPr lang="es-ES" sz="2400" b="1" dirty="0" smtClean="0">
                <a:solidFill>
                  <a:srgbClr val="C00000"/>
                </a:solidFill>
                <a:latin typeface="Arial" charset="0"/>
                <a:cs typeface="Arial" charset="0"/>
              </a:rPr>
              <a:t> </a:t>
            </a:r>
            <a:r>
              <a:rPr lang="es-ES" sz="2400" dirty="0"/>
              <a:t>no </a:t>
            </a:r>
            <a:r>
              <a:rPr lang="es-ES" sz="2400" dirty="0" err="1"/>
              <a:t>analysis</a:t>
            </a:r>
            <a:r>
              <a:rPr lang="es-ES" sz="2400" dirty="0"/>
              <a:t> of </a:t>
            </a:r>
            <a:r>
              <a:rPr lang="es-ES" sz="2400" dirty="0" err="1"/>
              <a:t>biological</a:t>
            </a:r>
            <a:r>
              <a:rPr lang="es-ES" sz="2400" dirty="0"/>
              <a:t> sex </a:t>
            </a:r>
            <a:r>
              <a:rPr lang="es-ES" sz="2400" dirty="0" err="1"/>
              <a:t>lost</a:t>
            </a:r>
            <a:r>
              <a:rPr lang="es-ES" sz="2400" dirty="0"/>
              <a:t> </a:t>
            </a:r>
            <a:r>
              <a:rPr lang="es-ES" sz="2400" dirty="0" err="1"/>
              <a:t>oportunity</a:t>
            </a:r>
            <a:r>
              <a:rPr lang="es-ES" sz="2400" dirty="0"/>
              <a:t> to refine </a:t>
            </a:r>
            <a:r>
              <a:rPr lang="es-ES" sz="2400" dirty="0" err="1"/>
              <a:t>cell-based</a:t>
            </a:r>
            <a:r>
              <a:rPr lang="es-ES" sz="2400" dirty="0"/>
              <a:t> </a:t>
            </a:r>
            <a:r>
              <a:rPr lang="es-ES" sz="2400" dirty="0" err="1"/>
              <a:t>therapies</a:t>
            </a:r>
            <a:r>
              <a:rPr lang="es-ES" sz="2400" dirty="0"/>
              <a:t>.</a:t>
            </a:r>
          </a:p>
        </p:txBody>
      </p:sp>
      <p:sp>
        <p:nvSpPr>
          <p:cNvPr id="1027" name="Rectangle 3"/>
          <p:cNvSpPr>
            <a:spLocks noChangeArrowheads="1"/>
          </p:cNvSpPr>
          <p:nvPr/>
        </p:nvSpPr>
        <p:spPr bwMode="auto">
          <a:xfrm>
            <a:off x="0" y="-1038746"/>
            <a:ext cx="644728" cy="20774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Arial" charset="0"/>
              </a:rPr>
              <a:t> </a:t>
            </a:r>
            <a:r>
              <a:rPr kumimoji="0" lang="es-ES" sz="11100" b="0" i="0" u="none" strike="noStrike" cap="none" normalizeH="0" baseline="0" dirty="0" smtClean="0">
                <a:ln>
                  <a:noFill/>
                </a:ln>
                <a:solidFill>
                  <a:schemeClr val="tx1"/>
                </a:solidFill>
                <a:effectLst/>
                <a:latin typeface="Arial" charset="0"/>
                <a:cs typeface="Arial" charset="0"/>
              </a:rPr>
              <a:t> </a:t>
            </a:r>
            <a:endParaRPr kumimoji="0" lang="es-ES" sz="2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charset="0"/>
              <a:cs typeface="Arial" charset="0"/>
            </a:endParaRPr>
          </a:p>
        </p:txBody>
      </p:sp>
      <p:pic>
        <p:nvPicPr>
          <p:cNvPr id="1028" name="Picture 4" descr="osteoporosis_image"/>
          <p:cNvPicPr>
            <a:picLocks noChangeAspect="1" noChangeArrowheads="1"/>
          </p:cNvPicPr>
          <p:nvPr/>
        </p:nvPicPr>
        <p:blipFill>
          <a:blip r:embed="rId4" cstate="print"/>
          <a:srcRect/>
          <a:stretch>
            <a:fillRect/>
          </a:stretch>
        </p:blipFill>
        <p:spPr bwMode="auto">
          <a:xfrm>
            <a:off x="304800" y="2895600"/>
            <a:ext cx="1447800" cy="1844041"/>
          </a:xfrm>
          <a:prstGeom prst="rect">
            <a:avLst/>
          </a:prstGeom>
          <a:noFill/>
        </p:spPr>
      </p:pic>
      <p:sp>
        <p:nvSpPr>
          <p:cNvPr id="7" name="6 Rectángulo"/>
          <p:cNvSpPr/>
          <p:nvPr/>
        </p:nvSpPr>
        <p:spPr>
          <a:xfrm>
            <a:off x="2286000" y="2590800"/>
            <a:ext cx="6705600" cy="1200329"/>
          </a:xfrm>
          <a:prstGeom prst="rect">
            <a:avLst/>
          </a:prstGeom>
        </p:spPr>
        <p:txBody>
          <a:bodyPr wrap="square">
            <a:spAutoFit/>
          </a:bodyPr>
          <a:lstStyle/>
          <a:p>
            <a:pPr lvl="0" fontAlgn="base">
              <a:spcBef>
                <a:spcPct val="0"/>
              </a:spcBef>
              <a:spcAft>
                <a:spcPct val="0"/>
              </a:spcAft>
            </a:pPr>
            <a:r>
              <a:rPr lang="es-ES" sz="2400" b="1" u="sng" dirty="0" smtClean="0">
                <a:solidFill>
                  <a:srgbClr val="C00000"/>
                </a:solidFill>
                <a:latin typeface="Arial" charset="0"/>
                <a:cs typeface="Arial" charset="0"/>
              </a:rPr>
              <a:t>Osteoporosis</a:t>
            </a:r>
            <a:r>
              <a:rPr lang="es-ES" sz="2400" b="1" dirty="0" smtClean="0">
                <a:solidFill>
                  <a:srgbClr val="C00000"/>
                </a:solidFill>
                <a:latin typeface="Arial" charset="0"/>
                <a:cs typeface="Arial" charset="0"/>
              </a:rPr>
              <a:t>: </a:t>
            </a:r>
            <a:r>
              <a:rPr lang="en-US" sz="2400" dirty="0"/>
              <a:t>Men account for nearly a third of osteoporosis-related hip fractures in Europe and the </a:t>
            </a:r>
            <a:r>
              <a:rPr lang="en-US" sz="2400" dirty="0" smtClean="0"/>
              <a:t>U.S</a:t>
            </a:r>
            <a:r>
              <a:rPr lang="es-ES" sz="2400" b="1" dirty="0">
                <a:solidFill>
                  <a:srgbClr val="C00000"/>
                </a:solidFill>
                <a:latin typeface="Arial" charset="0"/>
                <a:cs typeface="Arial" charset="0"/>
              </a:rPr>
              <a:t>.</a:t>
            </a:r>
            <a:endParaRPr lang="es-ES" sz="2400" b="1" dirty="0" smtClean="0">
              <a:solidFill>
                <a:srgbClr val="C00000"/>
              </a:solidFill>
              <a:latin typeface="Arial" charset="0"/>
              <a:cs typeface="Arial" charset="0"/>
            </a:endParaRPr>
          </a:p>
        </p:txBody>
      </p:sp>
      <p:pic>
        <p:nvPicPr>
          <p:cNvPr id="26626" name="Picture 2" descr="http://3.bp.blogspot.com/-2JUTZrlRbsE/TxsFkbleDqI/AAAAAAAAA5I/G2fsgjHdtfA/s1600/Gerona+Agosto+2010+291.jpg"/>
          <p:cNvPicPr>
            <a:picLocks noChangeAspect="1" noChangeArrowheads="1"/>
          </p:cNvPicPr>
          <p:nvPr/>
        </p:nvPicPr>
        <p:blipFill>
          <a:blip r:embed="rId5" cstate="print"/>
          <a:srcRect/>
          <a:stretch>
            <a:fillRect/>
          </a:stretch>
        </p:blipFill>
        <p:spPr bwMode="auto">
          <a:xfrm>
            <a:off x="2057400" y="4038600"/>
            <a:ext cx="4419600" cy="2819400"/>
          </a:xfrm>
          <a:prstGeom prst="rect">
            <a:avLst/>
          </a:prstGeom>
          <a:noFill/>
        </p:spPr>
      </p:pic>
      <p:sp>
        <p:nvSpPr>
          <p:cNvPr id="9" name="8 Rectángulo"/>
          <p:cNvSpPr/>
          <p:nvPr/>
        </p:nvSpPr>
        <p:spPr>
          <a:xfrm>
            <a:off x="6629400" y="4104154"/>
            <a:ext cx="2514601" cy="1569660"/>
          </a:xfrm>
          <a:prstGeom prst="rect">
            <a:avLst/>
          </a:prstGeom>
        </p:spPr>
        <p:txBody>
          <a:bodyPr wrap="square">
            <a:spAutoFit/>
          </a:bodyPr>
          <a:lstStyle/>
          <a:p>
            <a:pPr lvl="0"/>
            <a:r>
              <a:rPr lang="es-ES" sz="2400" b="1" dirty="0" err="1" smtClean="0">
                <a:solidFill>
                  <a:srgbClr val="7030A0"/>
                </a:solidFill>
                <a:latin typeface="Arial" charset="0"/>
                <a:cs typeface="Arial" charset="0"/>
              </a:rPr>
              <a:t>Need</a:t>
            </a:r>
            <a:r>
              <a:rPr lang="es-ES" sz="2400" b="1" dirty="0" smtClean="0">
                <a:solidFill>
                  <a:srgbClr val="7030A0"/>
                </a:solidFill>
                <a:latin typeface="Arial" charset="0"/>
                <a:cs typeface="Arial" charset="0"/>
              </a:rPr>
              <a:t> of a </a:t>
            </a:r>
          </a:p>
          <a:p>
            <a:pPr lvl="0"/>
            <a:r>
              <a:rPr lang="es-ES" sz="2400" b="1" dirty="0" smtClean="0">
                <a:solidFill>
                  <a:srgbClr val="7030A0"/>
                </a:solidFill>
                <a:latin typeface="Arial" charset="0"/>
                <a:cs typeface="Arial" charset="0"/>
              </a:rPr>
              <a:t>new </a:t>
            </a:r>
            <a:r>
              <a:rPr lang="es-ES" sz="2400" b="1" dirty="0" err="1" smtClean="0">
                <a:solidFill>
                  <a:srgbClr val="7030A0"/>
                </a:solidFill>
                <a:latin typeface="Arial" charset="0"/>
                <a:cs typeface="Arial" charset="0"/>
              </a:rPr>
              <a:t>perspective</a:t>
            </a:r>
            <a:r>
              <a:rPr lang="es-ES" sz="2400" b="1" dirty="0" smtClean="0">
                <a:solidFill>
                  <a:srgbClr val="7030A0"/>
                </a:solidFill>
                <a:latin typeface="Arial" charset="0"/>
                <a:cs typeface="Arial" charset="0"/>
              </a:rPr>
              <a:t> </a:t>
            </a:r>
            <a:r>
              <a:rPr lang="es-ES" sz="2400" b="1" dirty="0" err="1" smtClean="0">
                <a:solidFill>
                  <a:srgbClr val="7030A0"/>
                </a:solidFill>
                <a:latin typeface="Arial" charset="0"/>
                <a:cs typeface="Arial" charset="0"/>
              </a:rPr>
              <a:t>on</a:t>
            </a:r>
            <a:r>
              <a:rPr lang="es-ES" sz="2400" b="1" dirty="0" smtClean="0">
                <a:solidFill>
                  <a:srgbClr val="7030A0"/>
                </a:solidFill>
                <a:latin typeface="Arial" charset="0"/>
                <a:cs typeface="Arial" charset="0"/>
              </a:rPr>
              <a:t> </a:t>
            </a:r>
            <a:r>
              <a:rPr lang="es-ES" sz="2400" b="1" dirty="0" err="1" smtClean="0">
                <a:solidFill>
                  <a:srgbClr val="7030A0"/>
                </a:solidFill>
                <a:latin typeface="Arial" charset="0"/>
                <a:cs typeface="Arial" charset="0"/>
              </a:rPr>
              <a:t>science</a:t>
            </a:r>
            <a:r>
              <a:rPr lang="es-ES" sz="2400" b="1" dirty="0" smtClean="0">
                <a:solidFill>
                  <a:srgbClr val="7030A0"/>
                </a:solidFill>
                <a:latin typeface="Arial" charset="0"/>
                <a:cs typeface="Arial" charset="0"/>
              </a:rPr>
              <a:t>. </a:t>
            </a:r>
            <a:endParaRPr lang="en-US" dirty="0">
              <a:solidFill>
                <a:srgbClr val="7030A0"/>
              </a:solidFill>
            </a:endParaRPr>
          </a:p>
        </p:txBody>
      </p:sp>
      <p:sp>
        <p:nvSpPr>
          <p:cNvPr id="10" name="9 Rectángulo"/>
          <p:cNvSpPr/>
          <p:nvPr/>
        </p:nvSpPr>
        <p:spPr>
          <a:xfrm>
            <a:off x="1075400" y="5060305"/>
            <a:ext cx="2084225" cy="461665"/>
          </a:xfrm>
          <a:prstGeom prst="rect">
            <a:avLst/>
          </a:prstGeom>
        </p:spPr>
        <p:txBody>
          <a:bodyPr wrap="none">
            <a:spAutoFit/>
          </a:bodyPr>
          <a:lstStyle/>
          <a:p>
            <a:pPr lvl="0" fontAlgn="base">
              <a:spcBef>
                <a:spcPct val="0"/>
              </a:spcBef>
              <a:spcAft>
                <a:spcPct val="0"/>
              </a:spcAft>
            </a:pPr>
            <a:r>
              <a:rPr lang="es-ES" sz="2400" b="1" u="sng" dirty="0" err="1" smtClean="0">
                <a:solidFill>
                  <a:srgbClr val="C00000"/>
                </a:solidFill>
                <a:latin typeface="Arial" charset="0"/>
                <a:cs typeface="Arial" charset="0"/>
              </a:rPr>
              <a:t>Architecture</a:t>
            </a:r>
            <a:r>
              <a:rPr lang="es-ES" sz="2400" b="1" u="sng" dirty="0" smtClean="0">
                <a:solidFill>
                  <a:srgbClr val="C00000"/>
                </a:solidFill>
                <a:latin typeface="Arial" charset="0"/>
                <a:cs typeface="Arial" charset="0"/>
              </a:rPr>
              <a:t> </a:t>
            </a:r>
          </a:p>
        </p:txBody>
      </p:sp>
      <p:sp>
        <p:nvSpPr>
          <p:cNvPr id="11" name="10 Estrella de 5 puntas"/>
          <p:cNvSpPr/>
          <p:nvPr/>
        </p:nvSpPr>
        <p:spPr>
          <a:xfrm>
            <a:off x="8382000" y="37338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ipe(up)">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626"/>
                                        </p:tgtEl>
                                        <p:attrNameLst>
                                          <p:attrName>style.visibility</p:attrName>
                                        </p:attrNameLst>
                                      </p:cBhvr>
                                      <p:to>
                                        <p:strVal val="visible"/>
                                      </p:to>
                                    </p:set>
                                    <p:animEffect transition="in" filter="wipe(up)">
                                      <p:cBhvr>
                                        <p:cTn id="37" dur="500"/>
                                        <p:tgtEl>
                                          <p:spTgt spid="266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38200" y="1371600"/>
            <a:ext cx="8305800" cy="3970318"/>
          </a:xfrm>
          <a:prstGeom prst="rect">
            <a:avLst/>
          </a:prstGeom>
        </p:spPr>
        <p:txBody>
          <a:bodyPr wrap="square">
            <a:spAutoFit/>
          </a:bodyPr>
          <a:lstStyle/>
          <a:p>
            <a:pPr>
              <a:lnSpc>
                <a:spcPct val="150000"/>
              </a:lnSpc>
            </a:pPr>
            <a:r>
              <a:rPr lang="en-US" sz="2400" dirty="0" smtClean="0">
                <a:solidFill>
                  <a:srgbClr val="002060"/>
                </a:solidFill>
              </a:rPr>
              <a:t>In 2005 the European Council established the goal of reaching  </a:t>
            </a:r>
            <a:r>
              <a:rPr lang="en-US" sz="2400" b="1" dirty="0" smtClean="0">
                <a:solidFill>
                  <a:srgbClr val="C00000"/>
                </a:solidFill>
              </a:rPr>
              <a:t>25%</a:t>
            </a:r>
            <a:r>
              <a:rPr lang="en-US" sz="2400" dirty="0" smtClean="0">
                <a:solidFill>
                  <a:srgbClr val="002060"/>
                </a:solidFill>
              </a:rPr>
              <a:t> </a:t>
            </a:r>
            <a:r>
              <a:rPr lang="en-US" sz="2400" b="1" dirty="0" smtClean="0">
                <a:solidFill>
                  <a:srgbClr val="C00000"/>
                </a:solidFill>
              </a:rPr>
              <a:t>of women in the decision making positions in research in the public sector </a:t>
            </a:r>
            <a:r>
              <a:rPr lang="en-US" sz="2400" dirty="0" smtClean="0">
                <a:solidFill>
                  <a:srgbClr val="002060"/>
                </a:solidFill>
              </a:rPr>
              <a:t>but in 2014 only </a:t>
            </a:r>
            <a:r>
              <a:rPr lang="en-US" sz="2400" b="1" dirty="0" smtClean="0">
                <a:solidFill>
                  <a:srgbClr val="002060"/>
                </a:solidFill>
              </a:rPr>
              <a:t>10</a:t>
            </a:r>
            <a:r>
              <a:rPr lang="en-US" sz="2400" dirty="0" smtClean="0">
                <a:solidFill>
                  <a:srgbClr val="002060"/>
                </a:solidFill>
              </a:rPr>
              <a:t>%  of universities  and </a:t>
            </a:r>
            <a:r>
              <a:rPr lang="en-US" sz="2400" b="1" dirty="0" smtClean="0">
                <a:solidFill>
                  <a:srgbClr val="002060"/>
                </a:solidFill>
              </a:rPr>
              <a:t>15%</a:t>
            </a:r>
            <a:r>
              <a:rPr lang="en-US" sz="2400" dirty="0" smtClean="0">
                <a:solidFill>
                  <a:srgbClr val="002060"/>
                </a:solidFill>
              </a:rPr>
              <a:t>  of research institutions were governed by women. </a:t>
            </a:r>
          </a:p>
          <a:p>
            <a:pPr>
              <a:lnSpc>
                <a:spcPct val="150000"/>
              </a:lnSpc>
            </a:pPr>
            <a:endParaRPr lang="en-US" sz="2400" dirty="0" smtClean="0">
              <a:solidFill>
                <a:srgbClr val="002060"/>
              </a:solidFill>
            </a:endParaRPr>
          </a:p>
          <a:p>
            <a:pPr>
              <a:lnSpc>
                <a:spcPct val="150000"/>
              </a:lnSpc>
            </a:pPr>
            <a:r>
              <a:rPr lang="en-US" sz="2400" dirty="0" smtClean="0">
                <a:solidFill>
                  <a:srgbClr val="002060"/>
                </a:solidFill>
              </a:rPr>
              <a:t>Gender Equality is one of the five ERA priorities. </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2575</TotalTime>
  <Words>1436</Words>
  <Application>Microsoft Office PowerPoint</Application>
  <PresentationFormat>Presentación en pantalla (4:3)</PresentationFormat>
  <Paragraphs>210</Paragraphs>
  <Slides>34</Slides>
  <Notes>21</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6" baseType="lpstr">
      <vt:lpstr>ＭＳ Ｐゴシック</vt:lpstr>
      <vt:lpstr>Arial</vt:lpstr>
      <vt:lpstr>Calibri</vt:lpstr>
      <vt:lpstr>Georgia</vt:lpstr>
      <vt:lpstr>Tahoma</vt:lpstr>
      <vt:lpstr>Times New Roman</vt:lpstr>
      <vt:lpstr>Trebuchet MS</vt:lpstr>
      <vt:lpstr>Verdana</vt:lpstr>
      <vt:lpstr>Wingdings</vt:lpstr>
      <vt:lpstr>Wingdings 2</vt:lpstr>
      <vt:lpstr>Urbano</vt:lpstr>
      <vt:lpstr>Unknown</vt:lpstr>
      <vt:lpstr>   Gender at the core of European Research:  Horizon 2020   Capitolina Díaz –Universitad de Valencia </vt:lpstr>
      <vt:lpstr>Presentación de PowerPoint</vt:lpstr>
      <vt:lpstr>Presentación de PowerPoint</vt:lpstr>
      <vt:lpstr>Presentación de PowerPoint</vt:lpstr>
      <vt:lpstr>Proportion of men and woman in a typical academic career, students and academic staff.  EU 27, 2002-2010.</vt:lpstr>
      <vt:lpstr> Proportion of men and women (Science and Engineering) in a typical academic career. EU 27 </vt:lpstr>
      <vt:lpstr>Presentación de PowerPoint</vt:lpstr>
      <vt:lpstr>Presentación de PowerPoint</vt:lpstr>
      <vt:lpstr>Presentación de PowerPoint</vt:lpstr>
      <vt:lpstr>Five key ERA priorities</vt:lpstr>
      <vt:lpstr>Implementing Gender on H2020: 3 objectives  </vt:lpstr>
      <vt:lpstr>Gender Balance in decision making</vt:lpstr>
      <vt:lpstr>To be included as expert, go to</vt:lpstr>
      <vt:lpstr>Gender balance in research teams:  article 33 of the Model Grant Agreement</vt:lpstr>
      <vt:lpstr>Gender Balance in reseach teams</vt:lpstr>
      <vt:lpstr>The gender dimension in R &amp; I content</vt:lpstr>
      <vt:lpstr>Relevant to gender dimension</vt:lpstr>
      <vt:lpstr>Gender Relevance, examples (i)</vt:lpstr>
      <vt:lpstr>Gender Relevance, examples (ii)</vt:lpstr>
      <vt:lpstr>Mobilisation of gender expertise</vt:lpstr>
      <vt:lpstr>The role of National Contact Points</vt:lpstr>
      <vt:lpstr>WP 16: Science with and for Society </vt:lpstr>
      <vt:lpstr>The Participant Portal:Gender, a cross-cutting issue</vt:lpstr>
      <vt:lpstr>WP 16: Science with and for Society</vt:lpstr>
      <vt:lpstr>Calls on Gender Equality- 2014-2015</vt:lpstr>
      <vt:lpstr>Presentación de PowerPoint</vt:lpstr>
      <vt:lpstr>Presentación de PowerPoint</vt:lpstr>
      <vt:lpstr>Presentación de PowerPoint</vt:lpstr>
      <vt:lpstr>… Resources on gender isues </vt:lpstr>
      <vt:lpstr>Presentación de PowerPoint</vt:lpstr>
      <vt:lpstr>Science: it's a girl thing</vt:lpstr>
      <vt:lpstr>Scientix</vt:lpstr>
      <vt:lpstr>Presentación de PowerPoint</vt:lpstr>
      <vt:lpstr>capitolina.diaz@uv.es www.amit-es.org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Jamie</dc:creator>
  <cp:lastModifiedBy>Fundació Universitat-Empresa de València</cp:lastModifiedBy>
  <cp:revision>281</cp:revision>
  <cp:lastPrinted>2014-12-06T19:45:30Z</cp:lastPrinted>
  <dcterms:created xsi:type="dcterms:W3CDTF">2012-11-27T16:48:08Z</dcterms:created>
  <dcterms:modified xsi:type="dcterms:W3CDTF">2015-07-07T07:58:09Z</dcterms:modified>
</cp:coreProperties>
</file>